
<file path=[Content_Types].xml><?xml version="1.0" encoding="utf-8"?>
<Types xmlns="http://schemas.openxmlformats.org/package/2006/content-types">
  <Default Extension="png" ContentType="image/png"/>
  <Default Extension="bin" ContentType="audio/unknown"/>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67" r:id="rId14"/>
    <p:sldId id="268"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55" d="100"/>
          <a:sy n="155" d="100"/>
        </p:scale>
        <p:origin x="453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3B150E-6712-42E7-BED1-B7B8CE6FF0C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4006094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B150E-6712-42E7-BED1-B7B8CE6FF0C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144708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B150E-6712-42E7-BED1-B7B8CE6FF0C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621173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3B150E-6712-42E7-BED1-B7B8CE6FF0C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47216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3B150E-6712-42E7-BED1-B7B8CE6FF0CD}" type="datetimeFigureOut">
              <a:rPr lang="en-US" smtClean="0"/>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85089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3B150E-6712-42E7-BED1-B7B8CE6FF0CD}"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154884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3B150E-6712-42E7-BED1-B7B8CE6FF0CD}" type="datetimeFigureOut">
              <a:rPr lang="en-US" smtClean="0"/>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242400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3B150E-6712-42E7-BED1-B7B8CE6FF0CD}" type="datetimeFigureOut">
              <a:rPr lang="en-US" smtClean="0"/>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2476878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B150E-6712-42E7-BED1-B7B8CE6FF0CD}" type="datetimeFigureOut">
              <a:rPr lang="en-US" smtClean="0"/>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3502372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B150E-6712-42E7-BED1-B7B8CE6FF0CD}"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3218618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3B150E-6712-42E7-BED1-B7B8CE6FF0CD}" type="datetimeFigureOut">
              <a:rPr lang="en-US" smtClean="0"/>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27F897-74BD-4D7C-8C69-FC8D16FD0D89}" type="slidenum">
              <a:rPr lang="en-US" smtClean="0"/>
              <a:t>‹#›</a:t>
            </a:fld>
            <a:endParaRPr lang="en-US"/>
          </a:p>
        </p:txBody>
      </p:sp>
    </p:spTree>
    <p:extLst>
      <p:ext uri="{BB962C8B-B14F-4D97-AF65-F5344CB8AC3E}">
        <p14:creationId xmlns:p14="http://schemas.microsoft.com/office/powerpoint/2010/main" val="331204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B150E-6712-42E7-BED1-B7B8CE6FF0CD}" type="datetimeFigureOut">
              <a:rPr lang="en-US" smtClean="0"/>
              <a:t>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7F897-74BD-4D7C-8C69-FC8D16FD0D89}" type="slidenum">
              <a:rPr lang="en-US" smtClean="0"/>
              <a:t>‹#›</a:t>
            </a:fld>
            <a:endParaRPr lang="en-US"/>
          </a:p>
        </p:txBody>
      </p:sp>
    </p:spTree>
    <p:extLst>
      <p:ext uri="{BB962C8B-B14F-4D97-AF65-F5344CB8AC3E}">
        <p14:creationId xmlns:p14="http://schemas.microsoft.com/office/powerpoint/2010/main" val="1049269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audio" Target="../media/audio1.bin"/><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388341" y="76660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2.1 Perception Process</a:t>
            </a:r>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val="3297179086"/>
              </p:ext>
            </p:extLst>
          </p:nvPr>
        </p:nvGraphicFramePr>
        <p:xfrm>
          <a:off x="1398152" y="2236634"/>
          <a:ext cx="6096000" cy="2286000"/>
        </p:xfrm>
        <a:graphic>
          <a:graphicData uri="http://schemas.openxmlformats.org/drawingml/2006/table">
            <a:tbl>
              <a:tblPr firstRow="1" bandRow="1">
                <a:tableStyleId>{69012ECD-51FC-41F1-AA8D-1B2483CD663E}</a:tableStyleId>
              </a:tblPr>
              <a:tblGrid>
                <a:gridCol w="478127">
                  <a:extLst>
                    <a:ext uri="{9D8B030D-6E8A-4147-A177-3AD203B41FA5}">
                      <a16:colId xmlns:a16="http://schemas.microsoft.com/office/drawing/2014/main" val="20000"/>
                    </a:ext>
                  </a:extLst>
                </a:gridCol>
                <a:gridCol w="5617873">
                  <a:extLst>
                    <a:ext uri="{9D8B030D-6E8A-4147-A177-3AD203B41FA5}">
                      <a16:colId xmlns:a16="http://schemas.microsoft.com/office/drawing/2014/main" val="20001"/>
                    </a:ext>
                  </a:extLst>
                </a:gridCol>
              </a:tblGrid>
              <a:tr h="370840">
                <a:tc gridSpan="2">
                  <a:txBody>
                    <a:bodyPr/>
                    <a:lstStyle/>
                    <a:p>
                      <a:pPr algn="ctr"/>
                      <a:r>
                        <a:rPr lang="en-US" sz="2400" dirty="0" smtClean="0"/>
                        <a:t>LEARNING</a:t>
                      </a:r>
                      <a:r>
                        <a:rPr lang="en-US" sz="2400" baseline="0" dirty="0" smtClean="0"/>
                        <a:t> OBJECTIVES</a:t>
                      </a:r>
                      <a:endParaRPr lang="en-US" sz="24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400" dirty="0" smtClean="0"/>
                        <a:t>1.</a:t>
                      </a:r>
                      <a:endParaRPr lang="en-US" sz="2400" dirty="0"/>
                    </a:p>
                  </a:txBody>
                  <a:tcPr/>
                </a:tc>
                <a:tc>
                  <a:txBody>
                    <a:bodyPr/>
                    <a:lstStyle/>
                    <a:p>
                      <a:r>
                        <a:rPr lang="en-US" sz="2400" baseline="0" dirty="0" smtClean="0"/>
                        <a:t>Defining perception</a:t>
                      </a:r>
                    </a:p>
                  </a:txBody>
                  <a:tcPr/>
                </a:tc>
                <a:extLst>
                  <a:ext uri="{0D108BD9-81ED-4DB2-BD59-A6C34878D82A}">
                    <a16:rowId xmlns:a16="http://schemas.microsoft.com/office/drawing/2014/main" val="10001"/>
                  </a:ext>
                </a:extLst>
              </a:tr>
              <a:tr h="370840">
                <a:tc>
                  <a:txBody>
                    <a:bodyPr/>
                    <a:lstStyle/>
                    <a:p>
                      <a:r>
                        <a:rPr lang="en-US" sz="2400" dirty="0" smtClean="0"/>
                        <a:t>2.</a:t>
                      </a:r>
                      <a:endParaRPr lang="en-US" sz="2400" dirty="0"/>
                    </a:p>
                  </a:txBody>
                  <a:tcPr/>
                </a:tc>
                <a:tc>
                  <a:txBody>
                    <a:bodyPr/>
                    <a:lstStyle/>
                    <a:p>
                      <a:r>
                        <a:rPr lang="en-US" sz="2400" baseline="0" dirty="0" smtClean="0"/>
                        <a:t>Salience</a:t>
                      </a:r>
                    </a:p>
                  </a:txBody>
                  <a:tcPr/>
                </a:tc>
                <a:extLst>
                  <a:ext uri="{0D108BD9-81ED-4DB2-BD59-A6C34878D82A}">
                    <a16:rowId xmlns:a16="http://schemas.microsoft.com/office/drawing/2014/main" val="10002"/>
                  </a:ext>
                </a:extLst>
              </a:tr>
              <a:tr h="370840">
                <a:tc>
                  <a:txBody>
                    <a:bodyPr/>
                    <a:lstStyle/>
                    <a:p>
                      <a:r>
                        <a:rPr lang="en-US" sz="2400" dirty="0" smtClean="0"/>
                        <a:t>3.</a:t>
                      </a:r>
                      <a:endParaRPr lang="en-US" sz="2400" dirty="0"/>
                    </a:p>
                  </a:txBody>
                  <a:tcPr/>
                </a:tc>
                <a:tc>
                  <a:txBody>
                    <a:bodyPr/>
                    <a:lstStyle/>
                    <a:p>
                      <a:r>
                        <a:rPr lang="en-US" sz="2400" baseline="0" dirty="0" smtClean="0"/>
                        <a:t>Organizing Perceptual Information</a:t>
                      </a:r>
                    </a:p>
                  </a:txBody>
                  <a:tcPr/>
                </a:tc>
                <a:extLst>
                  <a:ext uri="{0D108BD9-81ED-4DB2-BD59-A6C34878D82A}">
                    <a16:rowId xmlns:a16="http://schemas.microsoft.com/office/drawing/2014/main" val="10003"/>
                  </a:ext>
                </a:extLst>
              </a:tr>
              <a:tr h="370840">
                <a:tc>
                  <a:txBody>
                    <a:bodyPr/>
                    <a:lstStyle/>
                    <a:p>
                      <a:r>
                        <a:rPr lang="en-US" sz="2400" dirty="0" smtClean="0"/>
                        <a:t>4.</a:t>
                      </a:r>
                      <a:endParaRPr lang="en-US" sz="2400" dirty="0"/>
                    </a:p>
                  </a:txBody>
                  <a:tcPr/>
                </a:tc>
                <a:tc>
                  <a:txBody>
                    <a:bodyPr/>
                    <a:lstStyle/>
                    <a:p>
                      <a:r>
                        <a:rPr lang="en-US" sz="2400" baseline="0" dirty="0" smtClean="0"/>
                        <a:t>Schemata</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711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606373"/>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2.2 Perceiving Others</a:t>
            </a:r>
            <a:endParaRPr lang="en-US" sz="1600" b="1" dirty="0">
              <a:solidFill>
                <a:schemeClr val="bg1"/>
              </a:solidFill>
            </a:endParaRPr>
          </a:p>
        </p:txBody>
      </p:sp>
      <p:sp>
        <p:nvSpPr>
          <p:cNvPr id="6" name="Rectangle 5"/>
          <p:cNvSpPr/>
          <p:nvPr/>
        </p:nvSpPr>
        <p:spPr>
          <a:xfrm>
            <a:off x="2144855" y="1988840"/>
            <a:ext cx="4896545" cy="59013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200" dirty="0" smtClean="0"/>
              <a:t>First and Last Impressions</a:t>
            </a:r>
            <a:endParaRPr lang="en-US" sz="3200" dirty="0"/>
          </a:p>
        </p:txBody>
      </p:sp>
      <p:sp>
        <p:nvSpPr>
          <p:cNvPr id="7" name="Rectangle 6"/>
          <p:cNvSpPr/>
          <p:nvPr/>
        </p:nvSpPr>
        <p:spPr>
          <a:xfrm>
            <a:off x="4860032" y="2759554"/>
            <a:ext cx="3487225" cy="597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err="1" smtClean="0"/>
              <a:t>Recency</a:t>
            </a:r>
            <a:r>
              <a:rPr lang="en-US" sz="3600" dirty="0" smtClean="0"/>
              <a:t> Effect</a:t>
            </a:r>
            <a:endParaRPr lang="en-US" sz="3600" dirty="0"/>
          </a:p>
        </p:txBody>
      </p:sp>
      <p:sp>
        <p:nvSpPr>
          <p:cNvPr id="8" name="Rectangle 7"/>
          <p:cNvSpPr/>
          <p:nvPr/>
        </p:nvSpPr>
        <p:spPr>
          <a:xfrm>
            <a:off x="695056" y="1196752"/>
            <a:ext cx="7652201"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Impressions and Interpretation</a:t>
            </a:r>
            <a:endParaRPr lang="en-US" sz="3600" dirty="0"/>
          </a:p>
        </p:txBody>
      </p:sp>
      <p:sp>
        <p:nvSpPr>
          <p:cNvPr id="14" name="Rectangle 13"/>
          <p:cNvSpPr/>
          <p:nvPr/>
        </p:nvSpPr>
        <p:spPr>
          <a:xfrm>
            <a:off x="657440" y="2780928"/>
            <a:ext cx="3487225"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t>Primacy Effect</a:t>
            </a:r>
            <a:endParaRPr lang="en-US"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18" y="3429000"/>
            <a:ext cx="3487225" cy="31683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1" y="3501008"/>
            <a:ext cx="3487225" cy="30963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0" name="Straight Arrow Connector 9"/>
          <p:cNvCxnSpPr/>
          <p:nvPr/>
        </p:nvCxnSpPr>
        <p:spPr>
          <a:xfrm>
            <a:off x="2771800" y="2492896"/>
            <a:ext cx="0"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355976" y="2492896"/>
            <a:ext cx="1296144" cy="26665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1120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98"/>
                                        </p:tgtEl>
                                        <p:attrNameLst>
                                          <p:attrName>style.visibility</p:attrName>
                                        </p:attrNameLst>
                                      </p:cBhvr>
                                      <p:to>
                                        <p:strVal val="visible"/>
                                      </p:to>
                                    </p:set>
                                    <p:animEffect transition="in" filter="fade">
                                      <p:cBhvr>
                                        <p:cTn id="25" dur="500"/>
                                        <p:tgtEl>
                                          <p:spTgt spid="409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099"/>
                                        </p:tgtEl>
                                        <p:attrNameLst>
                                          <p:attrName>style.visibility</p:attrName>
                                        </p:attrNameLst>
                                      </p:cBhvr>
                                      <p:to>
                                        <p:strVal val="visible"/>
                                      </p:to>
                                    </p:set>
                                    <p:animEffect transition="in" filter="fade">
                                      <p:cBhvr>
                                        <p:cTn id="38"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606373"/>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2.2 Perceiving Others</a:t>
            </a:r>
            <a:endParaRPr lang="en-US" sz="1600" b="1" dirty="0">
              <a:solidFill>
                <a:schemeClr val="bg1"/>
              </a:solidFill>
            </a:endParaRPr>
          </a:p>
        </p:txBody>
      </p:sp>
      <p:sp>
        <p:nvSpPr>
          <p:cNvPr id="7" name="Rectangle 6"/>
          <p:cNvSpPr/>
          <p:nvPr/>
        </p:nvSpPr>
        <p:spPr>
          <a:xfrm>
            <a:off x="4860032" y="2316819"/>
            <a:ext cx="3744416" cy="597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t>Environmental</a:t>
            </a:r>
            <a:endParaRPr lang="en-US" sz="3600" dirty="0"/>
          </a:p>
        </p:txBody>
      </p:sp>
      <p:sp>
        <p:nvSpPr>
          <p:cNvPr id="8" name="Rectangle 7"/>
          <p:cNvSpPr/>
          <p:nvPr/>
        </p:nvSpPr>
        <p:spPr>
          <a:xfrm>
            <a:off x="467544" y="1196752"/>
            <a:ext cx="813690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Influences on Perception</a:t>
            </a:r>
            <a:endParaRPr lang="en-US" sz="3600" dirty="0"/>
          </a:p>
        </p:txBody>
      </p:sp>
      <p:sp>
        <p:nvSpPr>
          <p:cNvPr id="14" name="Rectangle 13"/>
          <p:cNvSpPr/>
          <p:nvPr/>
        </p:nvSpPr>
        <p:spPr>
          <a:xfrm>
            <a:off x="467544" y="2338193"/>
            <a:ext cx="3790593"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t>Physical</a:t>
            </a:r>
            <a:endParaRPr lang="en-US" sz="3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284983"/>
            <a:ext cx="1886052" cy="2457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AutoShape 4" descr="Image result for brad pitt looking b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brad pitt looking b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2525" y="3288416"/>
            <a:ext cx="1805612" cy="24568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8"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288416"/>
            <a:ext cx="1800200" cy="245680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3284984"/>
            <a:ext cx="1872208" cy="247499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11" name="Straight Arrow Connector 10"/>
          <p:cNvCxnSpPr/>
          <p:nvPr/>
        </p:nvCxnSpPr>
        <p:spPr>
          <a:xfrm flipH="1">
            <a:off x="2562970" y="2132856"/>
            <a:ext cx="352846" cy="18396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36096" y="2132856"/>
            <a:ext cx="288032" cy="183963"/>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810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122"/>
                                        </p:tgtEl>
                                        <p:attrNameLst>
                                          <p:attrName>style.visibility</p:attrName>
                                        </p:attrNameLst>
                                      </p:cBhvr>
                                      <p:to>
                                        <p:strVal val="visible"/>
                                      </p:to>
                                    </p:set>
                                    <p:animEffect transition="in" filter="fade">
                                      <p:cBhvr>
                                        <p:cTn id="28" dur="500"/>
                                        <p:tgtEl>
                                          <p:spTgt spid="512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27"/>
                                        </p:tgtEl>
                                        <p:attrNameLst>
                                          <p:attrName>style.visibility</p:attrName>
                                        </p:attrNameLst>
                                      </p:cBhvr>
                                      <p:to>
                                        <p:strVal val="visible"/>
                                      </p:to>
                                    </p:set>
                                    <p:animEffect transition="in" filter="fade">
                                      <p:cBhvr>
                                        <p:cTn id="33" dur="500"/>
                                        <p:tgtEl>
                                          <p:spTgt spid="512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128"/>
                                        </p:tgtEl>
                                        <p:attrNameLst>
                                          <p:attrName>style.visibility</p:attrName>
                                        </p:attrNameLst>
                                      </p:cBhvr>
                                      <p:to>
                                        <p:strVal val="visible"/>
                                      </p:to>
                                    </p:set>
                                    <p:animEffect transition="in" filter="fade">
                                      <p:cBhvr>
                                        <p:cTn id="38" dur="500"/>
                                        <p:tgtEl>
                                          <p:spTgt spid="512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130"/>
                                        </p:tgtEl>
                                        <p:attrNameLst>
                                          <p:attrName>style.visibility</p:attrName>
                                        </p:attrNameLst>
                                      </p:cBhvr>
                                      <p:to>
                                        <p:strVal val="visible"/>
                                      </p:to>
                                    </p:set>
                                    <p:animEffect transition="in" filter="fade">
                                      <p:cBhvr>
                                        <p:cTn id="43"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606373"/>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2.2 Perceiving Others</a:t>
            </a:r>
            <a:endParaRPr lang="en-US" sz="1600" b="1" dirty="0">
              <a:solidFill>
                <a:schemeClr val="bg1"/>
              </a:solidFill>
            </a:endParaRPr>
          </a:p>
        </p:txBody>
      </p:sp>
      <p:sp>
        <p:nvSpPr>
          <p:cNvPr id="7" name="Rectangle 6"/>
          <p:cNvSpPr/>
          <p:nvPr/>
        </p:nvSpPr>
        <p:spPr>
          <a:xfrm>
            <a:off x="4860032" y="2316819"/>
            <a:ext cx="3744416" cy="59743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t>Horn</a:t>
            </a:r>
            <a:endParaRPr lang="en-US" sz="3600" dirty="0"/>
          </a:p>
        </p:txBody>
      </p:sp>
      <p:sp>
        <p:nvSpPr>
          <p:cNvPr id="2" name="AutoShape 4" descr="Image result for brad pitt looking b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brad pitt looking b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27202">
            <a:off x="1065967" y="1340768"/>
            <a:ext cx="2627803"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Rectangle 13"/>
          <p:cNvSpPr/>
          <p:nvPr/>
        </p:nvSpPr>
        <p:spPr>
          <a:xfrm>
            <a:off x="484572" y="2341386"/>
            <a:ext cx="3790593"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t>Halo</a:t>
            </a:r>
            <a:endParaRPr lang="en-US" sz="3600"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5777" y="908720"/>
            <a:ext cx="2173360" cy="1408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9707" y="3501008"/>
            <a:ext cx="1544060" cy="17049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7975" y="3337279"/>
            <a:ext cx="1746119" cy="22431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extBox 5"/>
          <p:cNvSpPr txBox="1"/>
          <p:nvPr/>
        </p:nvSpPr>
        <p:spPr>
          <a:xfrm>
            <a:off x="683568" y="5375890"/>
            <a:ext cx="1152128" cy="369332"/>
          </a:xfrm>
          <a:prstGeom prst="rect">
            <a:avLst/>
          </a:prstGeom>
          <a:noFill/>
        </p:spPr>
        <p:txBody>
          <a:bodyPr wrap="square" rtlCol="0">
            <a:spAutoFit/>
          </a:bodyPr>
          <a:lstStyle/>
          <a:p>
            <a:pPr algn="ctr"/>
            <a:r>
              <a:rPr lang="en-US" dirty="0" smtClean="0"/>
              <a:t>Teacher</a:t>
            </a:r>
            <a:endParaRPr lang="en-US" dirty="0"/>
          </a:p>
        </p:txBody>
      </p:sp>
      <p:sp>
        <p:nvSpPr>
          <p:cNvPr id="22" name="TextBox 21"/>
          <p:cNvSpPr txBox="1"/>
          <p:nvPr/>
        </p:nvSpPr>
        <p:spPr>
          <a:xfrm>
            <a:off x="2054274" y="5343624"/>
            <a:ext cx="1152128" cy="369332"/>
          </a:xfrm>
          <a:prstGeom prst="rect">
            <a:avLst/>
          </a:prstGeom>
          <a:noFill/>
        </p:spPr>
        <p:txBody>
          <a:bodyPr wrap="square" rtlCol="0">
            <a:spAutoFit/>
          </a:bodyPr>
          <a:lstStyle/>
          <a:p>
            <a:pPr algn="ctr"/>
            <a:r>
              <a:rPr lang="en-US" dirty="0" smtClean="0"/>
              <a:t>Student</a:t>
            </a:r>
            <a:endParaRPr lang="en-US" dirty="0"/>
          </a:p>
        </p:txBody>
      </p:sp>
      <p:sp>
        <p:nvSpPr>
          <p:cNvPr id="23" name="TextBox 22"/>
          <p:cNvSpPr txBox="1"/>
          <p:nvPr/>
        </p:nvSpPr>
        <p:spPr>
          <a:xfrm>
            <a:off x="3078583" y="4978732"/>
            <a:ext cx="1367132" cy="1107996"/>
          </a:xfrm>
          <a:prstGeom prst="rect">
            <a:avLst/>
          </a:prstGeom>
          <a:noFill/>
        </p:spPr>
        <p:txBody>
          <a:bodyPr wrap="square" rtlCol="0">
            <a:spAutoFit/>
          </a:bodyPr>
          <a:lstStyle/>
          <a:p>
            <a:pPr algn="ctr"/>
            <a:r>
              <a:rPr lang="en-US" dirty="0" smtClean="0"/>
              <a:t>Employer </a:t>
            </a:r>
            <a:r>
              <a:rPr lang="en-US" sz="1600" dirty="0" smtClean="0"/>
              <a:t>(and the Teacher’s friend)</a:t>
            </a:r>
            <a:endParaRPr lang="en-US" sz="1600" dirty="0"/>
          </a:p>
        </p:txBody>
      </p:sp>
      <p:cxnSp>
        <p:nvCxnSpPr>
          <p:cNvPr id="10" name="Curved Connector 9"/>
          <p:cNvCxnSpPr/>
          <p:nvPr/>
        </p:nvCxnSpPr>
        <p:spPr>
          <a:xfrm rot="10800000">
            <a:off x="918971" y="4978732"/>
            <a:ext cx="393290" cy="39018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Curved Connector 15"/>
          <p:cNvCxnSpPr/>
          <p:nvPr/>
        </p:nvCxnSpPr>
        <p:spPr>
          <a:xfrm rot="5400000" flipH="1" flipV="1">
            <a:off x="2409802" y="5133975"/>
            <a:ext cx="297056" cy="144016"/>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Curved Connector 17"/>
          <p:cNvCxnSpPr/>
          <p:nvPr/>
        </p:nvCxnSpPr>
        <p:spPr>
          <a:xfrm rot="10800000">
            <a:off x="3419873" y="4653136"/>
            <a:ext cx="512985" cy="32559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82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0031" y="3176761"/>
            <a:ext cx="3731165" cy="27725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386438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5"/>
                                        </p:tgtEl>
                                        <p:attrNameLst>
                                          <p:attrName>style.visibility</p:attrName>
                                        </p:attrNameLst>
                                      </p:cBhvr>
                                      <p:to>
                                        <p:strVal val="visible"/>
                                      </p:to>
                                    </p:set>
                                    <p:animEffect transition="in" filter="fade">
                                      <p:cBhvr>
                                        <p:cTn id="22" dur="500"/>
                                        <p:tgtEl>
                                          <p:spTgt spid="819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96"/>
                                        </p:tgtEl>
                                        <p:attrNameLst>
                                          <p:attrName>style.visibility</p:attrName>
                                        </p:attrNameLst>
                                      </p:cBhvr>
                                      <p:to>
                                        <p:strVal val="visible"/>
                                      </p:to>
                                    </p:set>
                                    <p:animEffect transition="in" filter="fade">
                                      <p:cBhvr>
                                        <p:cTn id="27" dur="500"/>
                                        <p:tgtEl>
                                          <p:spTgt spid="8196"/>
                                        </p:tgtEl>
                                      </p:cBhvr>
                                    </p:animEffect>
                                  </p:childTnLst>
                                </p:cTn>
                              </p:par>
                              <p:par>
                                <p:cTn id="28" presetID="10" presetClass="entr" presetSubtype="0" fill="hold" nodeType="withEffect">
                                  <p:stCondLst>
                                    <p:cond delay="0"/>
                                  </p:stCondLst>
                                  <p:childTnLst>
                                    <p:set>
                                      <p:cBhvr>
                                        <p:cTn id="29" dur="1" fill="hold">
                                          <p:stCondLst>
                                            <p:cond delay="0"/>
                                          </p:stCondLst>
                                        </p:cTn>
                                        <p:tgtEl>
                                          <p:spTgt spid="8198"/>
                                        </p:tgtEl>
                                        <p:attrNameLst>
                                          <p:attrName>style.visibility</p:attrName>
                                        </p:attrNameLst>
                                      </p:cBhvr>
                                      <p:to>
                                        <p:strVal val="visible"/>
                                      </p:to>
                                    </p:set>
                                    <p:animEffect transition="in" filter="fade">
                                      <p:cBhvr>
                                        <p:cTn id="30" dur="500"/>
                                        <p:tgtEl>
                                          <p:spTgt spid="819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200"/>
                                        </p:tgtEl>
                                        <p:attrNameLst>
                                          <p:attrName>style.visibility</p:attrName>
                                        </p:attrNameLst>
                                      </p:cBhvr>
                                      <p:to>
                                        <p:strVal val="visible"/>
                                      </p:to>
                                    </p:set>
                                    <p:animEffect transition="in" filter="fade">
                                      <p:cBhvr>
                                        <p:cTn id="53" dur="5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6" grpId="0"/>
      <p:bldP spid="22" grpId="0"/>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606373"/>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2.2 Perceiving Others</a:t>
            </a:r>
            <a:endParaRPr lang="en-US" sz="1600" b="1" dirty="0">
              <a:solidFill>
                <a:schemeClr val="bg1"/>
              </a:solidFill>
            </a:endParaRPr>
          </a:p>
        </p:txBody>
      </p:sp>
      <p:sp>
        <p:nvSpPr>
          <p:cNvPr id="8" name="Rectangle 7"/>
          <p:cNvSpPr/>
          <p:nvPr/>
        </p:nvSpPr>
        <p:spPr>
          <a:xfrm>
            <a:off x="467545" y="1124744"/>
            <a:ext cx="8136904"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Culture, Personality, and Perception</a:t>
            </a:r>
            <a:endParaRPr lang="en-US" sz="3600" dirty="0"/>
          </a:p>
        </p:txBody>
      </p:sp>
      <p:sp>
        <p:nvSpPr>
          <p:cNvPr id="14" name="Rectangle 13"/>
          <p:cNvSpPr/>
          <p:nvPr/>
        </p:nvSpPr>
        <p:spPr>
          <a:xfrm>
            <a:off x="457215" y="2204864"/>
            <a:ext cx="1895296" cy="57606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smtClean="0"/>
              <a:t>Culture</a:t>
            </a:r>
            <a:endParaRPr lang="en-US" sz="3600" dirty="0"/>
          </a:p>
        </p:txBody>
      </p:sp>
      <p:sp>
        <p:nvSpPr>
          <p:cNvPr id="2" name="AutoShape 4" descr="Image result for brad pitt looking b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brad pitt looking b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628905" y="3356992"/>
            <a:ext cx="1584176" cy="43204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t>Sight</a:t>
            </a:r>
            <a:endParaRPr lang="en-US" sz="2800" dirty="0"/>
          </a:p>
        </p:txBody>
      </p:sp>
      <p:sp>
        <p:nvSpPr>
          <p:cNvPr id="17" name="Rectangle 16"/>
          <p:cNvSpPr/>
          <p:nvPr/>
        </p:nvSpPr>
        <p:spPr>
          <a:xfrm>
            <a:off x="628905" y="3877950"/>
            <a:ext cx="1584176" cy="43204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t>Sound</a:t>
            </a:r>
            <a:endParaRPr lang="en-US" sz="2800" dirty="0"/>
          </a:p>
        </p:txBody>
      </p:sp>
      <p:sp>
        <p:nvSpPr>
          <p:cNvPr id="18" name="Rectangle 17"/>
          <p:cNvSpPr/>
          <p:nvPr/>
        </p:nvSpPr>
        <p:spPr>
          <a:xfrm>
            <a:off x="639187" y="4353295"/>
            <a:ext cx="1584176" cy="43204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t>Touch</a:t>
            </a:r>
            <a:endParaRPr lang="en-US" sz="2800" dirty="0"/>
          </a:p>
        </p:txBody>
      </p:sp>
      <p:sp>
        <p:nvSpPr>
          <p:cNvPr id="19" name="Rectangle 18"/>
          <p:cNvSpPr/>
          <p:nvPr/>
        </p:nvSpPr>
        <p:spPr>
          <a:xfrm>
            <a:off x="612775" y="4840130"/>
            <a:ext cx="1584176" cy="43204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t>Taste</a:t>
            </a:r>
            <a:endParaRPr lang="en-US" sz="2800" dirty="0"/>
          </a:p>
        </p:txBody>
      </p:sp>
      <p:sp>
        <p:nvSpPr>
          <p:cNvPr id="20" name="Rectangle 19"/>
          <p:cNvSpPr/>
          <p:nvPr/>
        </p:nvSpPr>
        <p:spPr>
          <a:xfrm>
            <a:off x="628905" y="5373216"/>
            <a:ext cx="1584176" cy="43204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dirty="0" smtClean="0"/>
              <a:t>Smell</a:t>
            </a:r>
            <a:endParaRPr lang="en-US" sz="2800" dirty="0"/>
          </a:p>
        </p:txBody>
      </p:sp>
      <p:sp>
        <p:nvSpPr>
          <p:cNvPr id="21" name="Rectangle 20"/>
          <p:cNvSpPr/>
          <p:nvPr/>
        </p:nvSpPr>
        <p:spPr>
          <a:xfrm>
            <a:off x="2980030" y="2212959"/>
            <a:ext cx="2416800" cy="576064"/>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smtClean="0"/>
              <a:t>Personality</a:t>
            </a:r>
            <a:endParaRPr lang="en-US" sz="3600" dirty="0"/>
          </a:p>
        </p:txBody>
      </p:sp>
      <p:sp>
        <p:nvSpPr>
          <p:cNvPr id="23" name="Rectangle 22"/>
          <p:cNvSpPr/>
          <p:nvPr/>
        </p:nvSpPr>
        <p:spPr>
          <a:xfrm>
            <a:off x="624649" y="5877272"/>
            <a:ext cx="1584176"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Variation</a:t>
            </a:r>
            <a:endParaRPr lang="en-US" sz="2800" dirty="0"/>
          </a:p>
        </p:txBody>
      </p:sp>
      <p:sp>
        <p:nvSpPr>
          <p:cNvPr id="24" name="Rectangle 23"/>
          <p:cNvSpPr/>
          <p:nvPr/>
        </p:nvSpPr>
        <p:spPr>
          <a:xfrm>
            <a:off x="3035554" y="2996952"/>
            <a:ext cx="2369070" cy="4320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t>Extraversion</a:t>
            </a:r>
            <a:endParaRPr lang="en-US" sz="2800" dirty="0"/>
          </a:p>
        </p:txBody>
      </p:sp>
      <p:sp>
        <p:nvSpPr>
          <p:cNvPr id="25" name="Rectangle 24"/>
          <p:cNvSpPr/>
          <p:nvPr/>
        </p:nvSpPr>
        <p:spPr>
          <a:xfrm>
            <a:off x="3035554" y="3603949"/>
            <a:ext cx="2369070" cy="4320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t>Agreeableness</a:t>
            </a:r>
            <a:endParaRPr lang="en-US" sz="2800" dirty="0"/>
          </a:p>
        </p:txBody>
      </p:sp>
      <p:sp>
        <p:nvSpPr>
          <p:cNvPr id="26" name="Rectangle 25"/>
          <p:cNvSpPr/>
          <p:nvPr/>
        </p:nvSpPr>
        <p:spPr>
          <a:xfrm>
            <a:off x="3035519" y="4165982"/>
            <a:ext cx="3000953" cy="4320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t>Conscientiousness</a:t>
            </a:r>
            <a:endParaRPr lang="en-US" sz="2800" dirty="0"/>
          </a:p>
        </p:txBody>
      </p:sp>
      <p:sp>
        <p:nvSpPr>
          <p:cNvPr id="27" name="Rectangle 26"/>
          <p:cNvSpPr/>
          <p:nvPr/>
        </p:nvSpPr>
        <p:spPr>
          <a:xfrm>
            <a:off x="3063134" y="4724879"/>
            <a:ext cx="2369070" cy="4320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t>Neuroticism</a:t>
            </a:r>
            <a:endParaRPr lang="en-US" sz="2800" dirty="0"/>
          </a:p>
        </p:txBody>
      </p:sp>
      <p:sp>
        <p:nvSpPr>
          <p:cNvPr id="28" name="Rectangle 27"/>
          <p:cNvSpPr/>
          <p:nvPr/>
        </p:nvSpPr>
        <p:spPr>
          <a:xfrm>
            <a:off x="3035764" y="5301208"/>
            <a:ext cx="2369070" cy="43204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smtClean="0"/>
              <a:t>Openness</a:t>
            </a:r>
            <a:endParaRPr lang="en-US" sz="2800" dirty="0"/>
          </a:p>
        </p:txBody>
      </p:sp>
      <p:sp>
        <p:nvSpPr>
          <p:cNvPr id="9" name="Oval Callout 8"/>
          <p:cNvSpPr/>
          <p:nvPr/>
        </p:nvSpPr>
        <p:spPr>
          <a:xfrm>
            <a:off x="6588224" y="2636912"/>
            <a:ext cx="1921661" cy="1872208"/>
          </a:xfrm>
          <a:prstGeom prst="wedgeEllipseCallout">
            <a:avLst>
              <a:gd name="adj1" fmla="val -119299"/>
              <a:gd name="adj2" fmla="val -4678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000" b="1" dirty="0" smtClean="0"/>
              <a:t>Assumed Similarity</a:t>
            </a:r>
            <a:endParaRPr lang="en-US" sz="2000" b="1" dirty="0"/>
          </a:p>
        </p:txBody>
      </p:sp>
      <p:sp>
        <p:nvSpPr>
          <p:cNvPr id="30" name="Rectangle 29"/>
          <p:cNvSpPr/>
          <p:nvPr/>
        </p:nvSpPr>
        <p:spPr>
          <a:xfrm>
            <a:off x="639187" y="2852936"/>
            <a:ext cx="1584176" cy="4320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dirty="0" smtClean="0"/>
              <a:t>Identities</a:t>
            </a:r>
            <a:endParaRPr lang="en-US" sz="2800" dirty="0"/>
          </a:p>
        </p:txBody>
      </p:sp>
      <p:cxnSp>
        <p:nvCxnSpPr>
          <p:cNvPr id="12" name="Straight Arrow Connector 11"/>
          <p:cNvCxnSpPr/>
          <p:nvPr/>
        </p:nvCxnSpPr>
        <p:spPr>
          <a:xfrm flipH="1">
            <a:off x="1515256" y="1844824"/>
            <a:ext cx="320440" cy="36004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35896" y="1916832"/>
            <a:ext cx="108012" cy="29612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79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500"/>
                                        <p:tgtEl>
                                          <p:spTgt spid="21"/>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500"/>
                                        <p:tgtEl>
                                          <p:spTgt spid="2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fade">
                                      <p:cBhvr>
                                        <p:cTn id="83" dur="500"/>
                                        <p:tgtEl>
                                          <p:spTgt spid="28"/>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6" grpId="0" animBg="1"/>
      <p:bldP spid="17" grpId="0" animBg="1"/>
      <p:bldP spid="18" grpId="0" animBg="1"/>
      <p:bldP spid="19" grpId="0" animBg="1"/>
      <p:bldP spid="20" grpId="0" animBg="1"/>
      <p:bldP spid="21" grpId="0" animBg="1"/>
      <p:bldP spid="23" grpId="0" animBg="1"/>
      <p:bldP spid="24" grpId="0" animBg="1"/>
      <p:bldP spid="25" grpId="0" animBg="1"/>
      <p:bldP spid="26" grpId="0" animBg="1"/>
      <p:bldP spid="27" grpId="0" animBg="1"/>
      <p:bldP spid="28" grpId="0" animBg="1"/>
      <p:bldP spid="9" grpId="0" animBg="1"/>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606373"/>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2.2 Perceiving Others</a:t>
            </a:r>
            <a:endParaRPr lang="en-US" sz="1600" b="1" dirty="0">
              <a:solidFill>
                <a:schemeClr val="bg1"/>
              </a:solidFill>
            </a:endParaRPr>
          </a:p>
        </p:txBody>
      </p:sp>
      <p:sp>
        <p:nvSpPr>
          <p:cNvPr id="2" name="AutoShape 4" descr="Image result for brad pitt looking b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6" descr="Image result for brad pitt looking b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29" name="Table 28"/>
          <p:cNvGraphicFramePr>
            <a:graphicFrameLocks noGrp="1"/>
          </p:cNvGraphicFramePr>
          <p:nvPr>
            <p:extLst>
              <p:ext uri="{D42A27DB-BD31-4B8C-83A1-F6EECF244321}">
                <p14:modId xmlns:p14="http://schemas.microsoft.com/office/powerpoint/2010/main" val="742564131"/>
              </p:ext>
            </p:extLst>
          </p:nvPr>
        </p:nvGraphicFramePr>
        <p:xfrm>
          <a:off x="467543" y="1556792"/>
          <a:ext cx="8064896" cy="3815080"/>
        </p:xfrm>
        <a:graphic>
          <a:graphicData uri="http://schemas.openxmlformats.org/drawingml/2006/table">
            <a:tbl>
              <a:tblPr firstRow="1" bandRow="1">
                <a:tableStyleId>{69012ECD-51FC-41F1-AA8D-1B2483CD663E}</a:tableStyleId>
              </a:tblPr>
              <a:tblGrid>
                <a:gridCol w="632553">
                  <a:extLst>
                    <a:ext uri="{9D8B030D-6E8A-4147-A177-3AD203B41FA5}">
                      <a16:colId xmlns:a16="http://schemas.microsoft.com/office/drawing/2014/main" val="20000"/>
                    </a:ext>
                  </a:extLst>
                </a:gridCol>
                <a:gridCol w="7432343">
                  <a:extLst>
                    <a:ext uri="{9D8B030D-6E8A-4147-A177-3AD203B41FA5}">
                      <a16:colId xmlns:a16="http://schemas.microsoft.com/office/drawing/2014/main" val="20001"/>
                    </a:ext>
                  </a:extLst>
                </a:gridCol>
              </a:tblGrid>
              <a:tr h="370840">
                <a:tc gridSpan="2">
                  <a:txBody>
                    <a:bodyPr/>
                    <a:lstStyle/>
                    <a:p>
                      <a:pPr algn="l"/>
                      <a:r>
                        <a:rPr lang="en-US" sz="1600" dirty="0" smtClean="0"/>
                        <a:t>Exercises</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dirty="0" smtClean="0"/>
                        <a:t>1.</a:t>
                      </a:r>
                      <a:endParaRPr lang="en-US" sz="1600" dirty="0"/>
                    </a:p>
                  </a:txBody>
                  <a:tcPr/>
                </a:tc>
                <a:tc>
                  <a:txBody>
                    <a:bodyPr/>
                    <a:lstStyle/>
                    <a:p>
                      <a:r>
                        <a:rPr lang="en-US" sz="1600" baseline="0" dirty="0" smtClean="0"/>
                        <a:t>Think of a recent conflict and how you explained the behavior that caused the conflict and subsequently formed impressions about the other person based on your perceptions. Briefly describe the conflict situation and then identify internal and external attributions for your behavior and the behavior of the other person. Is there any evidence of the fundamental attribution error or self-serving bias in this conflict encounter? If so, what?</a:t>
                      </a:r>
                    </a:p>
                  </a:txBody>
                  <a:tcPr/>
                </a:tc>
                <a:extLst>
                  <a:ext uri="{0D108BD9-81ED-4DB2-BD59-A6C34878D82A}">
                    <a16:rowId xmlns:a16="http://schemas.microsoft.com/office/drawing/2014/main" val="10001"/>
                  </a:ext>
                </a:extLst>
              </a:tr>
              <a:tr h="370840">
                <a:tc>
                  <a:txBody>
                    <a:bodyPr/>
                    <a:lstStyle/>
                    <a:p>
                      <a:r>
                        <a:rPr lang="en-US" sz="1600" dirty="0" smtClean="0"/>
                        <a:t>2.</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Describe a situation in which you believe the primacy and/or </a:t>
                      </a:r>
                      <a:r>
                        <a:rPr lang="en-US" sz="1600" baseline="0" dirty="0" err="1" smtClean="0"/>
                        <a:t>recency</a:t>
                      </a:r>
                      <a:r>
                        <a:rPr lang="en-US" sz="1600" baseline="0" dirty="0" smtClean="0"/>
                        <a:t> effect influenced your perceptions of a person or event.</a:t>
                      </a:r>
                    </a:p>
                    <a:p>
                      <a:endParaRPr lang="en-US" sz="1600" baseline="0" dirty="0" smtClean="0"/>
                    </a:p>
                  </a:txBody>
                  <a:tcPr/>
                </a:tc>
                <a:extLst>
                  <a:ext uri="{0D108BD9-81ED-4DB2-BD59-A6C34878D82A}">
                    <a16:rowId xmlns:a16="http://schemas.microsoft.com/office/drawing/2014/main" val="10002"/>
                  </a:ext>
                </a:extLst>
              </a:tr>
              <a:tr h="370840">
                <a:tc>
                  <a:txBody>
                    <a:bodyPr/>
                    <a:lstStyle/>
                    <a:p>
                      <a:r>
                        <a:rPr lang="en-US" sz="1600" dirty="0" smtClean="0"/>
                        <a:t>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Has your perception of something ever changed because of exposure to cultural difference? For example, have you grown to like a kind of food, music, clothing, or other custom that you earlier perceived unfavorably?</a:t>
                      </a:r>
                    </a:p>
                    <a:p>
                      <a:endParaRPr lang="en-US" sz="1600" baseline="0" dirty="0" smtClean="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258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388341" y="766610"/>
            <a:ext cx="7772400" cy="86417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2.3 Perceiving and Presenting Self</a:t>
            </a:r>
            <a:endParaRPr lang="en-US" sz="3200" b="1" dirty="0"/>
          </a:p>
        </p:txBody>
      </p:sp>
      <p:pic>
        <p:nvPicPr>
          <p:cNvPr id="2" name="Picture 1"/>
          <p:cNvPicPr>
            <a:picLocks noChangeAspect="1"/>
          </p:cNvPicPr>
          <p:nvPr/>
        </p:nvPicPr>
        <p:blipFill>
          <a:blip r:embed="rId2"/>
          <a:stretch>
            <a:fillRect/>
          </a:stretch>
        </p:blipFill>
        <p:spPr>
          <a:xfrm>
            <a:off x="1724513" y="1630788"/>
            <a:ext cx="5572326" cy="4845614"/>
          </a:xfrm>
          <a:prstGeom prst="rect">
            <a:avLst/>
          </a:prstGeom>
        </p:spPr>
      </p:pic>
      <p:sp>
        <p:nvSpPr>
          <p:cNvPr id="3" name="Rectangle 2"/>
          <p:cNvSpPr/>
          <p:nvPr/>
        </p:nvSpPr>
        <p:spPr>
          <a:xfrm>
            <a:off x="6012493" y="1630788"/>
            <a:ext cx="2785424" cy="127028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smtClean="0">
                <a:solidFill>
                  <a:srgbClr val="000000"/>
                </a:solidFill>
              </a:rPr>
              <a:t>Overall idea of who you are</a:t>
            </a:r>
            <a:endParaRPr lang="en-US" sz="2400" b="1" dirty="0">
              <a:solidFill>
                <a:srgbClr val="000000"/>
              </a:solidFill>
            </a:endParaRPr>
          </a:p>
        </p:txBody>
      </p:sp>
      <p:cxnSp>
        <p:nvCxnSpPr>
          <p:cNvPr id="10" name="Straight Arrow Connector 9"/>
          <p:cNvCxnSpPr/>
          <p:nvPr/>
        </p:nvCxnSpPr>
        <p:spPr>
          <a:xfrm flipV="1">
            <a:off x="5022063" y="2411732"/>
            <a:ext cx="1200168" cy="57089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7131097" y="3903045"/>
            <a:ext cx="1794426" cy="222531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400" b="1" dirty="0" smtClean="0">
                <a:solidFill>
                  <a:srgbClr val="000000"/>
                </a:solidFill>
              </a:rPr>
              <a:t>Judgments and evaluations about who we are</a:t>
            </a:r>
            <a:endParaRPr lang="en-US" sz="2400" b="1" dirty="0">
              <a:solidFill>
                <a:srgbClr val="000000"/>
              </a:solidFill>
            </a:endParaRPr>
          </a:p>
        </p:txBody>
      </p:sp>
      <p:cxnSp>
        <p:nvCxnSpPr>
          <p:cNvPr id="13" name="Straight Arrow Connector 12"/>
          <p:cNvCxnSpPr/>
          <p:nvPr/>
        </p:nvCxnSpPr>
        <p:spPr>
          <a:xfrm>
            <a:off x="6303796" y="4672003"/>
            <a:ext cx="99304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116521" y="3448661"/>
            <a:ext cx="1817731" cy="3027741"/>
          </a:xfrm>
          <a:prstGeom prst="rect">
            <a:avLst/>
          </a:prstGeom>
          <a:solidFill>
            <a:schemeClr val="accent1">
              <a:alpha val="50000"/>
            </a:schemeClr>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US" sz="2400" b="1" dirty="0" smtClean="0">
                <a:solidFill>
                  <a:srgbClr val="000000"/>
                </a:solidFill>
              </a:rPr>
              <a:t>Judgments people make about their ability to perform a task in a specific context</a:t>
            </a:r>
            <a:endParaRPr lang="en-US" sz="2400" b="1" dirty="0">
              <a:solidFill>
                <a:srgbClr val="000000"/>
              </a:solidFill>
            </a:endParaRPr>
          </a:p>
        </p:txBody>
      </p:sp>
      <p:cxnSp>
        <p:nvCxnSpPr>
          <p:cNvPr id="16" name="Straight Arrow Connector 15"/>
          <p:cNvCxnSpPr/>
          <p:nvPr/>
        </p:nvCxnSpPr>
        <p:spPr>
          <a:xfrm flipH="1">
            <a:off x="1724513" y="4672003"/>
            <a:ext cx="734084"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973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2.3 Perceiving and Presenting Self</a:t>
            </a:r>
            <a:endParaRPr lang="en-US" sz="3200" b="1" dirty="0"/>
          </a:p>
        </p:txBody>
      </p:sp>
      <p:graphicFrame>
        <p:nvGraphicFramePr>
          <p:cNvPr id="6" name="Table 5"/>
          <p:cNvGraphicFramePr>
            <a:graphicFrameLocks noGrp="1"/>
          </p:cNvGraphicFramePr>
          <p:nvPr>
            <p:extLst/>
          </p:nvPr>
        </p:nvGraphicFramePr>
        <p:xfrm>
          <a:off x="388341" y="1341997"/>
          <a:ext cx="6096000" cy="457200"/>
        </p:xfrm>
        <a:graphic>
          <a:graphicData uri="http://schemas.openxmlformats.org/drawingml/2006/table">
            <a:tbl>
              <a:tblPr firstRow="1" bandRow="1">
                <a:tableStyleId>{69012ECD-51FC-41F1-AA8D-1B2483CD663E}</a:tableStyleId>
              </a:tblPr>
              <a:tblGrid>
                <a:gridCol w="6096000">
                  <a:extLst>
                    <a:ext uri="{9D8B030D-6E8A-4147-A177-3AD203B41FA5}">
                      <a16:colId xmlns:a16="http://schemas.microsoft.com/office/drawing/2014/main" val="20000"/>
                    </a:ext>
                  </a:extLst>
                </a:gridCol>
              </a:tblGrid>
              <a:tr h="370840">
                <a:tc>
                  <a:txBody>
                    <a:bodyPr/>
                    <a:lstStyle/>
                    <a:p>
                      <a:pPr algn="l"/>
                      <a:r>
                        <a:rPr lang="en-US" sz="2400" dirty="0" smtClean="0"/>
                        <a:t>Self-Discrepancy</a:t>
                      </a:r>
                      <a:r>
                        <a:rPr lang="en-US" sz="2400" baseline="0" dirty="0" smtClean="0"/>
                        <a:t> Theory</a:t>
                      </a:r>
                      <a:endParaRPr lang="en-US" sz="2400" dirty="0"/>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388341" y="2132112"/>
            <a:ext cx="2435395" cy="584776"/>
          </a:xfrm>
          <a:prstGeom prst="rect">
            <a:avLst/>
          </a:prstGeom>
          <a:noFill/>
        </p:spPr>
        <p:txBody>
          <a:bodyPr wrap="square" rtlCol="0">
            <a:spAutoFit/>
          </a:bodyPr>
          <a:lstStyle/>
          <a:p>
            <a:pPr marL="457200" indent="-457200">
              <a:buFont typeface="Arial"/>
              <a:buChar char="•"/>
            </a:pPr>
            <a:r>
              <a:rPr lang="en-US" sz="3200" dirty="0" smtClean="0"/>
              <a:t>Actual Self</a:t>
            </a:r>
            <a:endParaRPr lang="en-US" sz="3200" dirty="0"/>
          </a:p>
        </p:txBody>
      </p:sp>
      <p:sp>
        <p:nvSpPr>
          <p:cNvPr id="7" name="TextBox 6"/>
          <p:cNvSpPr txBox="1"/>
          <p:nvPr/>
        </p:nvSpPr>
        <p:spPr>
          <a:xfrm>
            <a:off x="388341" y="3254755"/>
            <a:ext cx="2272265" cy="584776"/>
          </a:xfrm>
          <a:prstGeom prst="rect">
            <a:avLst/>
          </a:prstGeom>
          <a:noFill/>
        </p:spPr>
        <p:txBody>
          <a:bodyPr wrap="square" rtlCol="0">
            <a:spAutoFit/>
          </a:bodyPr>
          <a:lstStyle/>
          <a:p>
            <a:pPr marL="457200" indent="-457200">
              <a:buFont typeface="Arial"/>
              <a:buChar char="•"/>
            </a:pPr>
            <a:r>
              <a:rPr lang="en-US" sz="3200" dirty="0" smtClean="0"/>
              <a:t>Ideal Self</a:t>
            </a:r>
            <a:endParaRPr lang="en-US" sz="3200" dirty="0"/>
          </a:p>
        </p:txBody>
      </p:sp>
      <p:sp>
        <p:nvSpPr>
          <p:cNvPr id="8" name="TextBox 7"/>
          <p:cNvSpPr txBox="1"/>
          <p:nvPr/>
        </p:nvSpPr>
        <p:spPr>
          <a:xfrm>
            <a:off x="388340" y="4358368"/>
            <a:ext cx="2435395" cy="584776"/>
          </a:xfrm>
          <a:prstGeom prst="rect">
            <a:avLst/>
          </a:prstGeom>
          <a:noFill/>
        </p:spPr>
        <p:txBody>
          <a:bodyPr wrap="square" rtlCol="0">
            <a:spAutoFit/>
          </a:bodyPr>
          <a:lstStyle/>
          <a:p>
            <a:pPr marL="457200" indent="-457200">
              <a:buFont typeface="Arial"/>
              <a:buChar char="•"/>
            </a:pPr>
            <a:r>
              <a:rPr lang="en-US" sz="3200" dirty="0" smtClean="0"/>
              <a:t>Ought Self</a:t>
            </a:r>
            <a:endParaRPr lang="en-US" sz="3200" dirty="0"/>
          </a:p>
        </p:txBody>
      </p:sp>
      <p:sp>
        <p:nvSpPr>
          <p:cNvPr id="3" name="TextBox 2"/>
          <p:cNvSpPr txBox="1"/>
          <p:nvPr/>
        </p:nvSpPr>
        <p:spPr>
          <a:xfrm>
            <a:off x="2823735" y="2106279"/>
            <a:ext cx="5974180" cy="954107"/>
          </a:xfrm>
          <a:prstGeom prst="rect">
            <a:avLst/>
          </a:prstGeom>
          <a:noFill/>
        </p:spPr>
        <p:txBody>
          <a:bodyPr wrap="square" rtlCol="0">
            <a:spAutoFit/>
          </a:bodyPr>
          <a:lstStyle/>
          <a:p>
            <a:pPr marL="457200" indent="-457200">
              <a:buFontTx/>
              <a:buChar char="-"/>
            </a:pPr>
            <a:r>
              <a:rPr lang="en-US" sz="2800" dirty="0" smtClean="0"/>
              <a:t>The attributes you or someone else</a:t>
            </a:r>
          </a:p>
          <a:p>
            <a:r>
              <a:rPr lang="en-US" sz="2800" dirty="0"/>
              <a:t> </a:t>
            </a:r>
            <a:r>
              <a:rPr lang="en-US" sz="2800" dirty="0" smtClean="0"/>
              <a:t>     believes you actually possess</a:t>
            </a:r>
            <a:endParaRPr lang="en-US" sz="2800" dirty="0"/>
          </a:p>
        </p:txBody>
      </p:sp>
      <p:sp>
        <p:nvSpPr>
          <p:cNvPr id="9" name="TextBox 8"/>
          <p:cNvSpPr txBox="1"/>
          <p:nvPr/>
        </p:nvSpPr>
        <p:spPr>
          <a:xfrm>
            <a:off x="2823735" y="3254755"/>
            <a:ext cx="6167864" cy="954107"/>
          </a:xfrm>
          <a:prstGeom prst="rect">
            <a:avLst/>
          </a:prstGeom>
          <a:noFill/>
        </p:spPr>
        <p:txBody>
          <a:bodyPr wrap="square" rtlCol="0">
            <a:spAutoFit/>
          </a:bodyPr>
          <a:lstStyle/>
          <a:p>
            <a:pPr marL="457200" indent="-457200">
              <a:buFontTx/>
              <a:buChar char="-"/>
            </a:pPr>
            <a:r>
              <a:rPr lang="en-US" sz="2800" dirty="0" smtClean="0"/>
              <a:t>The attributes you or someone else</a:t>
            </a:r>
          </a:p>
          <a:p>
            <a:r>
              <a:rPr lang="en-US" sz="2800" dirty="0"/>
              <a:t> </a:t>
            </a:r>
            <a:r>
              <a:rPr lang="en-US" sz="2800" dirty="0" smtClean="0"/>
              <a:t>     would like you to possess</a:t>
            </a:r>
            <a:endParaRPr lang="en-US" sz="2800" dirty="0"/>
          </a:p>
        </p:txBody>
      </p:sp>
      <p:sp>
        <p:nvSpPr>
          <p:cNvPr id="10" name="TextBox 9"/>
          <p:cNvSpPr txBox="1"/>
          <p:nvPr/>
        </p:nvSpPr>
        <p:spPr>
          <a:xfrm>
            <a:off x="2823737" y="4384840"/>
            <a:ext cx="5974180" cy="954107"/>
          </a:xfrm>
          <a:prstGeom prst="rect">
            <a:avLst/>
          </a:prstGeom>
          <a:noFill/>
        </p:spPr>
        <p:txBody>
          <a:bodyPr wrap="square" rtlCol="0">
            <a:spAutoFit/>
          </a:bodyPr>
          <a:lstStyle/>
          <a:p>
            <a:pPr marL="457200" indent="-457200">
              <a:buFontTx/>
              <a:buChar char="-"/>
            </a:pPr>
            <a:r>
              <a:rPr lang="en-US" sz="2800" dirty="0" smtClean="0"/>
              <a:t>The attributes you or someone else</a:t>
            </a:r>
          </a:p>
          <a:p>
            <a:r>
              <a:rPr lang="en-US" sz="2800" dirty="0"/>
              <a:t> </a:t>
            </a:r>
            <a:r>
              <a:rPr lang="en-US" sz="2800" dirty="0" smtClean="0"/>
              <a:t>     believes you should possess</a:t>
            </a:r>
            <a:endParaRPr lang="en-US" sz="2800" dirty="0"/>
          </a:p>
        </p:txBody>
      </p:sp>
    </p:spTree>
    <p:extLst>
      <p:ext uri="{BB962C8B-B14F-4D97-AF65-F5344CB8AC3E}">
        <p14:creationId xmlns:p14="http://schemas.microsoft.com/office/powerpoint/2010/main" val="234747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3"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2.3 Perceiving and Presenting Self</a:t>
            </a:r>
            <a:endParaRPr lang="en-US" sz="3200" b="1" dirty="0"/>
          </a:p>
        </p:txBody>
      </p:sp>
      <p:graphicFrame>
        <p:nvGraphicFramePr>
          <p:cNvPr id="6" name="Table 5"/>
          <p:cNvGraphicFramePr>
            <a:graphicFrameLocks noGrp="1"/>
          </p:cNvGraphicFramePr>
          <p:nvPr>
            <p:extLst/>
          </p:nvPr>
        </p:nvGraphicFramePr>
        <p:xfrm>
          <a:off x="388341" y="1341997"/>
          <a:ext cx="6096000" cy="457200"/>
        </p:xfrm>
        <a:graphic>
          <a:graphicData uri="http://schemas.openxmlformats.org/drawingml/2006/table">
            <a:tbl>
              <a:tblPr firstRow="1" bandRow="1">
                <a:tableStyleId>{69012ECD-51FC-41F1-AA8D-1B2483CD663E}</a:tableStyleId>
              </a:tblPr>
              <a:tblGrid>
                <a:gridCol w="6096000">
                  <a:extLst>
                    <a:ext uri="{9D8B030D-6E8A-4147-A177-3AD203B41FA5}">
                      <a16:colId xmlns:a16="http://schemas.microsoft.com/office/drawing/2014/main" val="20000"/>
                    </a:ext>
                  </a:extLst>
                </a:gridCol>
              </a:tblGrid>
              <a:tr h="370840">
                <a:tc>
                  <a:txBody>
                    <a:bodyPr/>
                    <a:lstStyle/>
                    <a:p>
                      <a:pPr algn="l"/>
                      <a:r>
                        <a:rPr lang="en-US" sz="2400" dirty="0" smtClean="0"/>
                        <a:t>Self-Discrepancy</a:t>
                      </a:r>
                      <a:r>
                        <a:rPr lang="en-US" sz="2400" baseline="0" dirty="0" smtClean="0"/>
                        <a:t> Theory</a:t>
                      </a:r>
                      <a:endParaRPr lang="en-US" sz="2400" dirty="0"/>
                    </a:p>
                  </a:txBody>
                  <a:tcPr/>
                </a:tc>
                <a:extLst>
                  <a:ext uri="{0D108BD9-81ED-4DB2-BD59-A6C34878D82A}">
                    <a16:rowId xmlns:a16="http://schemas.microsoft.com/office/drawing/2014/main" val="10000"/>
                  </a:ext>
                </a:extLst>
              </a:tr>
            </a:tbl>
          </a:graphicData>
        </a:graphic>
      </p:graphicFrame>
      <p:sp>
        <p:nvSpPr>
          <p:cNvPr id="11" name="TextBox 10"/>
          <p:cNvSpPr txBox="1"/>
          <p:nvPr/>
        </p:nvSpPr>
        <p:spPr>
          <a:xfrm>
            <a:off x="1040859" y="1992301"/>
            <a:ext cx="5884320" cy="369332"/>
          </a:xfrm>
          <a:prstGeom prst="rect">
            <a:avLst/>
          </a:prstGeom>
          <a:noFill/>
        </p:spPr>
        <p:txBody>
          <a:bodyPr wrap="square" rtlCol="0">
            <a:spAutoFit/>
          </a:bodyPr>
          <a:lstStyle/>
          <a:p>
            <a:r>
              <a:rPr lang="en-US" dirty="0" smtClean="0"/>
              <a:t>Problems:</a:t>
            </a:r>
            <a:endParaRPr lang="en-US" dirty="0"/>
          </a:p>
        </p:txBody>
      </p:sp>
      <p:sp>
        <p:nvSpPr>
          <p:cNvPr id="12" name="TextBox 11"/>
          <p:cNvSpPr txBox="1"/>
          <p:nvPr/>
        </p:nvSpPr>
        <p:spPr>
          <a:xfrm>
            <a:off x="1040859" y="2587565"/>
            <a:ext cx="6265019"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Actual Self vs Own Ideal Self</a:t>
            </a:r>
            <a:endParaRPr lang="en-US" sz="2800" dirty="0"/>
          </a:p>
        </p:txBody>
      </p:sp>
      <p:sp>
        <p:nvSpPr>
          <p:cNvPr id="13" name="TextBox 12"/>
          <p:cNvSpPr txBox="1"/>
          <p:nvPr/>
        </p:nvSpPr>
        <p:spPr>
          <a:xfrm>
            <a:off x="1040859" y="3381702"/>
            <a:ext cx="6265019" cy="52322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smtClean="0"/>
              <a:t>Actual Self vs Other’s Ideal Self</a:t>
            </a:r>
            <a:endParaRPr lang="en-US" sz="2800" dirty="0"/>
          </a:p>
        </p:txBody>
      </p:sp>
      <p:sp>
        <p:nvSpPr>
          <p:cNvPr id="14" name="TextBox 13"/>
          <p:cNvSpPr txBox="1"/>
          <p:nvPr/>
        </p:nvSpPr>
        <p:spPr>
          <a:xfrm>
            <a:off x="1040859" y="4177113"/>
            <a:ext cx="626501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dirty="0" smtClean="0"/>
              <a:t>Actual Self vs Own Ought Self</a:t>
            </a:r>
            <a:endParaRPr lang="en-US" sz="2800" dirty="0"/>
          </a:p>
        </p:txBody>
      </p:sp>
      <p:sp>
        <p:nvSpPr>
          <p:cNvPr id="15" name="TextBox 14"/>
          <p:cNvSpPr txBox="1"/>
          <p:nvPr/>
        </p:nvSpPr>
        <p:spPr>
          <a:xfrm>
            <a:off x="1040859" y="4916672"/>
            <a:ext cx="626501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800" dirty="0" smtClean="0"/>
              <a:t>Actual Self vs Other’s Ought Self</a:t>
            </a:r>
            <a:endParaRPr lang="en-US" sz="2800" dirty="0"/>
          </a:p>
        </p:txBody>
      </p:sp>
    </p:spTree>
    <p:extLst>
      <p:ext uri="{BB962C8B-B14F-4D97-AF65-F5344CB8AC3E}">
        <p14:creationId xmlns:p14="http://schemas.microsoft.com/office/powerpoint/2010/main" val="415009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2.3 Perceiving and Presenting Self</a:t>
            </a:r>
            <a:endParaRPr lang="en-US" sz="3200" b="1" dirty="0"/>
          </a:p>
        </p:txBody>
      </p:sp>
      <p:graphicFrame>
        <p:nvGraphicFramePr>
          <p:cNvPr id="6" name="Table 5"/>
          <p:cNvGraphicFramePr>
            <a:graphicFrameLocks noGrp="1"/>
          </p:cNvGraphicFramePr>
          <p:nvPr>
            <p:extLst/>
          </p:nvPr>
        </p:nvGraphicFramePr>
        <p:xfrm>
          <a:off x="388341" y="1341997"/>
          <a:ext cx="6096000" cy="457200"/>
        </p:xfrm>
        <a:graphic>
          <a:graphicData uri="http://schemas.openxmlformats.org/drawingml/2006/table">
            <a:tbl>
              <a:tblPr firstRow="1" bandRow="1">
                <a:tableStyleId>{17292A2E-F333-43FB-9621-5CBBE7FDCDCB}</a:tableStyleId>
              </a:tblPr>
              <a:tblGrid>
                <a:gridCol w="6096000">
                  <a:extLst>
                    <a:ext uri="{9D8B030D-6E8A-4147-A177-3AD203B41FA5}">
                      <a16:colId xmlns:a16="http://schemas.microsoft.com/office/drawing/2014/main" val="20000"/>
                    </a:ext>
                  </a:extLst>
                </a:gridCol>
              </a:tblGrid>
              <a:tr h="370840">
                <a:tc>
                  <a:txBody>
                    <a:bodyPr/>
                    <a:lstStyle/>
                    <a:p>
                      <a:pPr algn="l"/>
                      <a:r>
                        <a:rPr lang="en-US" sz="2400" dirty="0" smtClean="0"/>
                        <a:t>Self-Presentation</a:t>
                      </a:r>
                      <a:endParaRPr lang="en-US" sz="2400" dirty="0"/>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524345" y="2248620"/>
            <a:ext cx="6839794" cy="1384995"/>
          </a:xfrm>
          <a:prstGeom prst="rect">
            <a:avLst/>
          </a:prstGeom>
          <a:noFill/>
        </p:spPr>
        <p:txBody>
          <a:bodyPr wrap="square" rtlCol="0">
            <a:spAutoFit/>
          </a:bodyPr>
          <a:lstStyle/>
          <a:p>
            <a:pPr marL="285750" indent="-285750">
              <a:buFontTx/>
              <a:buChar char="-"/>
            </a:pPr>
            <a:r>
              <a:rPr lang="en-US" sz="2800" dirty="0" smtClean="0"/>
              <a:t>The process of strategically concealing or revealing personal information in order to influence others’ perceptions. </a:t>
            </a:r>
            <a:endParaRPr lang="en-US" sz="2800" dirty="0"/>
          </a:p>
        </p:txBody>
      </p:sp>
      <p:sp>
        <p:nvSpPr>
          <p:cNvPr id="3" name="TextBox 2"/>
          <p:cNvSpPr txBox="1"/>
          <p:nvPr/>
        </p:nvSpPr>
        <p:spPr>
          <a:xfrm>
            <a:off x="920517" y="4042856"/>
            <a:ext cx="5563824"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smtClean="0"/>
              <a:t>Prosocial self-presentation</a:t>
            </a:r>
            <a:endParaRPr lang="en-US" sz="2800" b="1" dirty="0"/>
          </a:p>
        </p:txBody>
      </p:sp>
      <p:sp>
        <p:nvSpPr>
          <p:cNvPr id="16" name="TextBox 15"/>
          <p:cNvSpPr txBox="1"/>
          <p:nvPr/>
        </p:nvSpPr>
        <p:spPr>
          <a:xfrm>
            <a:off x="920517" y="4905960"/>
            <a:ext cx="5563824"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2800" b="1" dirty="0" smtClean="0"/>
              <a:t>Self-serving self-presentation</a:t>
            </a:r>
            <a:endParaRPr lang="en-US" sz="2800" b="1" dirty="0"/>
          </a:p>
        </p:txBody>
      </p:sp>
    </p:spTree>
    <p:extLst>
      <p:ext uri="{BB962C8B-B14F-4D97-AF65-F5344CB8AC3E}">
        <p14:creationId xmlns:p14="http://schemas.microsoft.com/office/powerpoint/2010/main" val="662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2.3 Perceiving and Presenting Self</a:t>
            </a:r>
            <a:endParaRPr lang="en-US" sz="3200" b="1" dirty="0"/>
          </a:p>
        </p:txBody>
      </p:sp>
      <p:graphicFrame>
        <p:nvGraphicFramePr>
          <p:cNvPr id="6" name="Table 5"/>
          <p:cNvGraphicFramePr>
            <a:graphicFrameLocks noGrp="1"/>
          </p:cNvGraphicFramePr>
          <p:nvPr>
            <p:extLst/>
          </p:nvPr>
        </p:nvGraphicFramePr>
        <p:xfrm>
          <a:off x="388341" y="1341997"/>
          <a:ext cx="6096000" cy="457200"/>
        </p:xfrm>
        <a:graphic>
          <a:graphicData uri="http://schemas.openxmlformats.org/drawingml/2006/table">
            <a:tbl>
              <a:tblPr firstRow="1" bandRow="1">
                <a:tableStyleId>{912C8C85-51F0-491E-9774-3900AFEF0FD7}</a:tableStyleId>
              </a:tblPr>
              <a:tblGrid>
                <a:gridCol w="6096000">
                  <a:extLst>
                    <a:ext uri="{9D8B030D-6E8A-4147-A177-3AD203B41FA5}">
                      <a16:colId xmlns:a16="http://schemas.microsoft.com/office/drawing/2014/main" val="20000"/>
                    </a:ext>
                  </a:extLst>
                </a:gridCol>
              </a:tblGrid>
              <a:tr h="370840">
                <a:tc>
                  <a:txBody>
                    <a:bodyPr/>
                    <a:lstStyle/>
                    <a:p>
                      <a:pPr algn="l"/>
                      <a:r>
                        <a:rPr lang="en-US" sz="2400" dirty="0" smtClean="0"/>
                        <a:t>Self-Presentation Online</a:t>
                      </a:r>
                      <a:endParaRPr lang="en-US" sz="2400" dirty="0"/>
                    </a:p>
                  </a:txBody>
                  <a:tcPr/>
                </a:tc>
                <a:extLst>
                  <a:ext uri="{0D108BD9-81ED-4DB2-BD59-A6C34878D82A}">
                    <a16:rowId xmlns:a16="http://schemas.microsoft.com/office/drawing/2014/main" val="10000"/>
                  </a:ext>
                </a:extLst>
              </a:tr>
            </a:tbl>
          </a:graphicData>
        </a:graphic>
      </p:graphicFrame>
      <p:sp>
        <p:nvSpPr>
          <p:cNvPr id="2" name="TextBox 1"/>
          <p:cNvSpPr txBox="1"/>
          <p:nvPr/>
        </p:nvSpPr>
        <p:spPr>
          <a:xfrm>
            <a:off x="524345" y="2132112"/>
            <a:ext cx="6839794" cy="523220"/>
          </a:xfrm>
          <a:prstGeom prst="rect">
            <a:avLst/>
          </a:prstGeom>
          <a:noFill/>
        </p:spPr>
        <p:txBody>
          <a:bodyPr wrap="square" rtlCol="0">
            <a:spAutoFit/>
          </a:bodyPr>
          <a:lstStyle/>
          <a:p>
            <a:pPr marL="285750" indent="-285750">
              <a:buFontTx/>
              <a:buChar char="-"/>
            </a:pPr>
            <a:r>
              <a:rPr lang="en-US" sz="2800" dirty="0" smtClean="0"/>
              <a:t>Social Media</a:t>
            </a:r>
            <a:endParaRPr lang="en-US" sz="2800" dirty="0"/>
          </a:p>
        </p:txBody>
      </p:sp>
      <p:sp>
        <p:nvSpPr>
          <p:cNvPr id="8" name="TextBox 7"/>
          <p:cNvSpPr txBox="1"/>
          <p:nvPr/>
        </p:nvSpPr>
        <p:spPr>
          <a:xfrm>
            <a:off x="524345" y="2936829"/>
            <a:ext cx="6839794" cy="523220"/>
          </a:xfrm>
          <a:prstGeom prst="rect">
            <a:avLst/>
          </a:prstGeom>
          <a:noFill/>
        </p:spPr>
        <p:txBody>
          <a:bodyPr wrap="square" rtlCol="0">
            <a:spAutoFit/>
          </a:bodyPr>
          <a:lstStyle/>
          <a:p>
            <a:pPr marL="285750" indent="-285750">
              <a:buFontTx/>
              <a:buChar char="-"/>
            </a:pPr>
            <a:r>
              <a:rPr lang="en-US" sz="2800" dirty="0" smtClean="0"/>
              <a:t>Digital Trails</a:t>
            </a:r>
            <a:endParaRPr lang="en-US" sz="2800" dirty="0"/>
          </a:p>
        </p:txBody>
      </p:sp>
      <p:sp>
        <p:nvSpPr>
          <p:cNvPr id="7" name="TextBox 6"/>
          <p:cNvSpPr txBox="1"/>
          <p:nvPr/>
        </p:nvSpPr>
        <p:spPr>
          <a:xfrm>
            <a:off x="524345" y="3739932"/>
            <a:ext cx="7981702" cy="2554545"/>
          </a:xfrm>
          <a:prstGeom prst="rect">
            <a:avLst/>
          </a:prstGeom>
          <a:noFill/>
        </p:spPr>
        <p:txBody>
          <a:bodyPr wrap="square" rtlCol="0">
            <a:spAutoFit/>
          </a:bodyPr>
          <a:lstStyle/>
          <a:p>
            <a:r>
              <a:rPr lang="en-US" sz="2000" dirty="0" smtClean="0"/>
              <a:t>What impressions do you want people to form of you based on the information they can see on your Facebook page?</a:t>
            </a:r>
          </a:p>
          <a:p>
            <a:endParaRPr lang="en-US" sz="2000" dirty="0" smtClean="0"/>
          </a:p>
          <a:p>
            <a:r>
              <a:rPr lang="en-US" sz="2000" dirty="0" smtClean="0"/>
              <a:t>Have you ever used social media or the Internet to do “research” on a person? What things would you find favorable and unfavorable?</a:t>
            </a:r>
          </a:p>
          <a:p>
            <a:endParaRPr lang="en-US" sz="2000" dirty="0" smtClean="0"/>
          </a:p>
          <a:p>
            <a:r>
              <a:rPr lang="en-US" sz="2000" dirty="0" smtClean="0"/>
              <a:t>Do you have any guidelines you follow regarding what information about yourself you will put online or not? If so, what are they? If not, why?</a:t>
            </a:r>
            <a:endParaRPr lang="en-US" sz="2000" dirty="0"/>
          </a:p>
        </p:txBody>
      </p:sp>
    </p:spTree>
    <p:extLst>
      <p:ext uri="{BB962C8B-B14F-4D97-AF65-F5344CB8AC3E}">
        <p14:creationId xmlns:p14="http://schemas.microsoft.com/office/powerpoint/2010/main" val="134039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606373"/>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2.1 Perception Process</a:t>
            </a:r>
            <a:endParaRPr lang="en-US" sz="1600" b="1" dirty="0">
              <a:solidFill>
                <a:schemeClr val="bg1"/>
              </a:solidFill>
            </a:endParaRPr>
          </a:p>
        </p:txBody>
      </p:sp>
      <p:sp>
        <p:nvSpPr>
          <p:cNvPr id="2" name="Rectangle 1"/>
          <p:cNvSpPr/>
          <p:nvPr/>
        </p:nvSpPr>
        <p:spPr>
          <a:xfrm>
            <a:off x="473180" y="1683496"/>
            <a:ext cx="3744838" cy="461665"/>
          </a:xfrm>
          <a:prstGeom prst="rect">
            <a:avLst/>
          </a:prstGeom>
        </p:spPr>
        <p:txBody>
          <a:bodyPr wrap="square">
            <a:spAutoFit/>
          </a:bodyPr>
          <a:lstStyle/>
          <a:p>
            <a:pPr lvl="0"/>
            <a:r>
              <a:rPr lang="en-US" sz="2400" dirty="0">
                <a:solidFill>
                  <a:prstClr val="black"/>
                </a:solidFill>
              </a:rPr>
              <a:t>Defining perception</a:t>
            </a:r>
          </a:p>
        </p:txBody>
      </p:sp>
      <p:sp>
        <p:nvSpPr>
          <p:cNvPr id="3" name="TextBox 2"/>
          <p:cNvSpPr txBox="1"/>
          <p:nvPr/>
        </p:nvSpPr>
        <p:spPr>
          <a:xfrm>
            <a:off x="611560" y="2780928"/>
            <a:ext cx="7920880" cy="181588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200000"/>
              </a:lnSpc>
            </a:pPr>
            <a:r>
              <a:rPr lang="en-US" sz="2800" b="1" dirty="0" smtClean="0"/>
              <a:t>Perception is the process of selecting, organizing , and interpreting information.</a:t>
            </a:r>
            <a:endParaRPr lang="en-US" sz="2800" b="1" dirty="0"/>
          </a:p>
        </p:txBody>
      </p:sp>
    </p:spTree>
    <p:extLst>
      <p:ext uri="{BB962C8B-B14F-4D97-AF65-F5344CB8AC3E}">
        <p14:creationId xmlns:p14="http://schemas.microsoft.com/office/powerpoint/2010/main" val="6886648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388341" y="766610"/>
            <a:ext cx="7772400" cy="433432"/>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2.4 Improving Perception</a:t>
            </a:r>
            <a:endParaRPr lang="en-US" sz="3200" b="1" dirty="0"/>
          </a:p>
        </p:txBody>
      </p:sp>
      <p:sp>
        <p:nvSpPr>
          <p:cNvPr id="3" name="Rectangle 2"/>
          <p:cNvSpPr/>
          <p:nvPr/>
        </p:nvSpPr>
        <p:spPr>
          <a:xfrm>
            <a:off x="651476" y="4592524"/>
            <a:ext cx="8071097" cy="1569660"/>
          </a:xfrm>
          <a:prstGeom prst="rect">
            <a:avLst/>
          </a:prstGeom>
        </p:spPr>
        <p:txBody>
          <a:bodyPr wrap="square">
            <a:spAutoFit/>
          </a:bodyPr>
          <a:lstStyle/>
          <a:p>
            <a:pPr marL="342900" indent="-342900">
              <a:buFontTx/>
              <a:buChar char="-"/>
            </a:pPr>
            <a:r>
              <a:rPr lang="en-US" sz="2400" dirty="0" smtClean="0"/>
              <a:t>Developing empathetic listening skills</a:t>
            </a:r>
          </a:p>
          <a:p>
            <a:pPr marL="342900" indent="-342900">
              <a:buFontTx/>
              <a:buChar char="-"/>
            </a:pPr>
            <a:r>
              <a:rPr lang="en-US" sz="2400" dirty="0" smtClean="0"/>
              <a:t>Becoming aware of stereotypes and prejudice</a:t>
            </a:r>
          </a:p>
          <a:p>
            <a:pPr marL="342900" indent="-342900">
              <a:buFontTx/>
              <a:buChar char="-"/>
            </a:pPr>
            <a:r>
              <a:rPr lang="en-US" sz="2400" dirty="0"/>
              <a:t>E</a:t>
            </a:r>
            <a:r>
              <a:rPr lang="en-US" sz="2400" dirty="0" smtClean="0"/>
              <a:t>ngaging in self-reflection.</a:t>
            </a:r>
          </a:p>
          <a:p>
            <a:endParaRPr lang="en-US" sz="2400" dirty="0" smtClean="0"/>
          </a:p>
        </p:txBody>
      </p:sp>
      <p:sp>
        <p:nvSpPr>
          <p:cNvPr id="9" name="Rectangle 8"/>
          <p:cNvSpPr/>
          <p:nvPr/>
        </p:nvSpPr>
        <p:spPr>
          <a:xfrm>
            <a:off x="388342" y="1459395"/>
            <a:ext cx="3604472" cy="46166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en-US" sz="2400" dirty="0" smtClean="0"/>
              <a:t>Improving Self-Perception</a:t>
            </a:r>
          </a:p>
        </p:txBody>
      </p:sp>
      <p:sp>
        <p:nvSpPr>
          <p:cNvPr id="10" name="Rectangle 9"/>
          <p:cNvSpPr/>
          <p:nvPr/>
        </p:nvSpPr>
        <p:spPr>
          <a:xfrm>
            <a:off x="651476" y="2038147"/>
            <a:ext cx="8146441" cy="1569660"/>
          </a:xfrm>
          <a:prstGeom prst="rect">
            <a:avLst/>
          </a:prstGeom>
        </p:spPr>
        <p:txBody>
          <a:bodyPr wrap="square">
            <a:spAutoFit/>
          </a:bodyPr>
          <a:lstStyle/>
          <a:p>
            <a:r>
              <a:rPr lang="en-US" sz="2400" dirty="0" smtClean="0"/>
              <a:t>- Avoiding reliance on rigid schemata</a:t>
            </a:r>
          </a:p>
          <a:p>
            <a:r>
              <a:rPr lang="en-US" sz="2400" dirty="0" smtClean="0"/>
              <a:t>- Thinking critically about socializing institutions</a:t>
            </a:r>
          </a:p>
          <a:p>
            <a:r>
              <a:rPr lang="en-US" sz="2400" dirty="0" smtClean="0"/>
              <a:t>- Intervening in self-fulfilling prophecies</a:t>
            </a:r>
          </a:p>
          <a:p>
            <a:r>
              <a:rPr lang="en-US" sz="2400" dirty="0" smtClean="0"/>
              <a:t>- Finding supportive interpersonal networks</a:t>
            </a:r>
          </a:p>
        </p:txBody>
      </p:sp>
      <p:sp>
        <p:nvSpPr>
          <p:cNvPr id="11" name="Rectangle 10"/>
          <p:cNvSpPr/>
          <p:nvPr/>
        </p:nvSpPr>
        <p:spPr>
          <a:xfrm>
            <a:off x="388342" y="3967334"/>
            <a:ext cx="4890431"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sz="2400" dirty="0" smtClean="0"/>
              <a:t>Improving your Perceptions of Others</a:t>
            </a:r>
          </a:p>
        </p:txBody>
      </p:sp>
    </p:spTree>
    <p:extLst>
      <p:ext uri="{BB962C8B-B14F-4D97-AF65-F5344CB8AC3E}">
        <p14:creationId xmlns:p14="http://schemas.microsoft.com/office/powerpoint/2010/main" val="151121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10" grpId="0"/>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867472"/>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2.1 Perception Process</a:t>
            </a:r>
            <a:endParaRPr lang="en-US" sz="16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347" y="1965684"/>
            <a:ext cx="5597798" cy="3358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Rectangle 5"/>
          <p:cNvSpPr/>
          <p:nvPr/>
        </p:nvSpPr>
        <p:spPr>
          <a:xfrm>
            <a:off x="4589485" y="1575669"/>
            <a:ext cx="4011320"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Salient</a:t>
            </a:r>
            <a:endParaRPr lang="en-US" sz="3600" dirty="0"/>
          </a:p>
        </p:txBody>
      </p:sp>
      <p:sp>
        <p:nvSpPr>
          <p:cNvPr id="1034" name="Rectangle 1033"/>
          <p:cNvSpPr/>
          <p:nvPr/>
        </p:nvSpPr>
        <p:spPr>
          <a:xfrm>
            <a:off x="488957" y="3503434"/>
            <a:ext cx="5883243" cy="19431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79512" y="3573016"/>
            <a:ext cx="2012629"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Visual</a:t>
            </a:r>
            <a:endParaRPr lang="en-US" sz="3600" dirty="0"/>
          </a:p>
        </p:txBody>
      </p:sp>
      <p:sp>
        <p:nvSpPr>
          <p:cNvPr id="19" name="Rectangle 18"/>
          <p:cNvSpPr/>
          <p:nvPr/>
        </p:nvSpPr>
        <p:spPr>
          <a:xfrm>
            <a:off x="2267744" y="3573016"/>
            <a:ext cx="1808208"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Aural</a:t>
            </a:r>
            <a:endParaRPr lang="en-US" sz="3600" dirty="0"/>
          </a:p>
        </p:txBody>
      </p:sp>
      <p:sp>
        <p:nvSpPr>
          <p:cNvPr id="35" name="Rectangle 34"/>
          <p:cNvSpPr/>
          <p:nvPr/>
        </p:nvSpPr>
        <p:spPr>
          <a:xfrm>
            <a:off x="4139952" y="3573016"/>
            <a:ext cx="2160240"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Needs and Interests</a:t>
            </a:r>
            <a:endParaRPr lang="en-US" sz="3600" dirty="0"/>
          </a:p>
        </p:txBody>
      </p:sp>
      <p:sp>
        <p:nvSpPr>
          <p:cNvPr id="40" name="Rectangle 39"/>
          <p:cNvSpPr/>
          <p:nvPr/>
        </p:nvSpPr>
        <p:spPr>
          <a:xfrm>
            <a:off x="6372200" y="3573016"/>
            <a:ext cx="2548855"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Expectations</a:t>
            </a:r>
            <a:endParaRPr lang="en-US" sz="3600" dirty="0"/>
          </a:p>
        </p:txBody>
      </p:sp>
      <p:cxnSp>
        <p:nvCxnSpPr>
          <p:cNvPr id="1038" name="Straight Arrow Connector 1037"/>
          <p:cNvCxnSpPr/>
          <p:nvPr/>
        </p:nvCxnSpPr>
        <p:spPr>
          <a:xfrm flipH="1">
            <a:off x="1171079" y="2708920"/>
            <a:ext cx="4769073" cy="144016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40" name="Straight Arrow Connector 1039"/>
          <p:cNvCxnSpPr/>
          <p:nvPr/>
        </p:nvCxnSpPr>
        <p:spPr>
          <a:xfrm flipH="1">
            <a:off x="3203848" y="2708920"/>
            <a:ext cx="2736304" cy="144016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42" name="Straight Arrow Connector 1041"/>
          <p:cNvCxnSpPr/>
          <p:nvPr/>
        </p:nvCxnSpPr>
        <p:spPr>
          <a:xfrm flipH="1">
            <a:off x="5508104" y="2708920"/>
            <a:ext cx="432048" cy="108012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44" name="Straight Arrow Connector 1043"/>
          <p:cNvCxnSpPr/>
          <p:nvPr/>
        </p:nvCxnSpPr>
        <p:spPr>
          <a:xfrm>
            <a:off x="5940152" y="2708920"/>
            <a:ext cx="1368152" cy="144016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46" name="Straight Arrow Connector 1045"/>
          <p:cNvCxnSpPr/>
          <p:nvPr/>
        </p:nvCxnSpPr>
        <p:spPr>
          <a:xfrm flipV="1">
            <a:off x="3923928" y="2511773"/>
            <a:ext cx="1800200" cy="197147"/>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179512" y="5013176"/>
            <a:ext cx="2016224" cy="1656184"/>
          </a:xfrm>
          <a:prstGeom prst="rect">
            <a:avLst/>
          </a:prstGeom>
        </p:spPr>
      </p:pic>
      <p:pic>
        <p:nvPicPr>
          <p:cNvPr id="7" name="Picture 6"/>
          <p:cNvPicPr>
            <a:picLocks noChangeAspect="1"/>
          </p:cNvPicPr>
          <p:nvPr/>
        </p:nvPicPr>
        <p:blipFill>
          <a:blip r:embed="rId4"/>
          <a:stretch>
            <a:fillRect/>
          </a:stretch>
        </p:blipFill>
        <p:spPr>
          <a:xfrm>
            <a:off x="179512" y="5013176"/>
            <a:ext cx="2016224" cy="1656184"/>
          </a:xfrm>
          <a:prstGeom prst="rect">
            <a:avLst/>
          </a:prstGeom>
        </p:spPr>
      </p:pic>
      <p:pic>
        <p:nvPicPr>
          <p:cNvPr id="8" name="Picture 7"/>
          <p:cNvPicPr>
            <a:picLocks noChangeAspect="1"/>
          </p:cNvPicPr>
          <p:nvPr/>
        </p:nvPicPr>
        <p:blipFill>
          <a:blip r:embed="rId5"/>
          <a:stretch>
            <a:fillRect/>
          </a:stretch>
        </p:blipFill>
        <p:spPr>
          <a:xfrm>
            <a:off x="2267745" y="5013176"/>
            <a:ext cx="1800200" cy="1656184"/>
          </a:xfrm>
          <a:prstGeom prst="rect">
            <a:avLst/>
          </a:prstGeom>
        </p:spPr>
      </p:pic>
      <p:pic>
        <p:nvPicPr>
          <p:cNvPr id="9" name="Picture 8"/>
          <p:cNvPicPr>
            <a:picLocks noChangeAspect="1"/>
          </p:cNvPicPr>
          <p:nvPr/>
        </p:nvPicPr>
        <p:blipFill>
          <a:blip r:embed="rId6"/>
          <a:stretch>
            <a:fillRect/>
          </a:stretch>
        </p:blipFill>
        <p:spPr>
          <a:xfrm>
            <a:off x="4139952" y="5013176"/>
            <a:ext cx="2160240" cy="1702490"/>
          </a:xfrm>
          <a:prstGeom prst="rect">
            <a:avLst/>
          </a:prstGeom>
        </p:spPr>
      </p:pic>
      <p:pic>
        <p:nvPicPr>
          <p:cNvPr id="10" name="Picture 9"/>
          <p:cNvPicPr>
            <a:picLocks noChangeAspect="1"/>
          </p:cNvPicPr>
          <p:nvPr/>
        </p:nvPicPr>
        <p:blipFill>
          <a:blip r:embed="rId7"/>
          <a:stretch>
            <a:fillRect/>
          </a:stretch>
        </p:blipFill>
        <p:spPr>
          <a:xfrm>
            <a:off x="4139952" y="5013176"/>
            <a:ext cx="2160240" cy="1728192"/>
          </a:xfrm>
          <a:prstGeom prst="rect">
            <a:avLst/>
          </a:prstGeom>
        </p:spPr>
      </p:pic>
      <p:pic>
        <p:nvPicPr>
          <p:cNvPr id="11" name="Picture 10">
            <a:hlinkClick r:id="" action="ppaction://noaction">
              <a:snd r:embed="rId8" name="Screeching Brake"/>
            </a:hlinkClick>
          </p:cNvPr>
          <p:cNvPicPr>
            <a:picLocks noChangeAspect="1"/>
          </p:cNvPicPr>
          <p:nvPr/>
        </p:nvPicPr>
        <p:blipFill>
          <a:blip r:embed="rId9"/>
          <a:stretch>
            <a:fillRect/>
          </a:stretch>
        </p:blipFill>
        <p:spPr>
          <a:xfrm>
            <a:off x="6372200" y="5013176"/>
            <a:ext cx="2520280" cy="1584176"/>
          </a:xfrm>
          <a:prstGeom prst="rect">
            <a:avLst/>
          </a:prstGeom>
        </p:spPr>
      </p:pic>
    </p:spTree>
    <p:extLst>
      <p:ext uri="{BB962C8B-B14F-4D97-AF65-F5344CB8AC3E}">
        <p14:creationId xmlns:p14="http://schemas.microsoft.com/office/powerpoint/2010/main" val="40697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6"/>
                                        </p:tgtEl>
                                        <p:attrNameLst>
                                          <p:attrName>style.visibility</p:attrName>
                                        </p:attrNameLst>
                                      </p:cBhvr>
                                      <p:to>
                                        <p:strVal val="visible"/>
                                      </p:to>
                                    </p:set>
                                    <p:animEffect transition="in" filter="fade">
                                      <p:cBhvr>
                                        <p:cTn id="12" dur="500"/>
                                        <p:tgtEl>
                                          <p:spTgt spid="10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34"/>
                                        </p:tgtEl>
                                        <p:attrNameLst>
                                          <p:attrName>style.visibility</p:attrName>
                                        </p:attrNameLst>
                                      </p:cBhvr>
                                      <p:to>
                                        <p:strVal val="visible"/>
                                      </p:to>
                                    </p:set>
                                    <p:animEffect transition="in" filter="fade">
                                      <p:cBhvr>
                                        <p:cTn id="18" dur="500"/>
                                        <p:tgtEl>
                                          <p:spTgt spid="103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8"/>
                                        </p:tgtEl>
                                        <p:attrNameLst>
                                          <p:attrName>style.visibility</p:attrName>
                                        </p:attrNameLst>
                                      </p:cBhvr>
                                      <p:to>
                                        <p:strVal val="visible"/>
                                      </p:to>
                                    </p:set>
                                    <p:animEffect transition="in" filter="fade">
                                      <p:cBhvr>
                                        <p:cTn id="23" dur="500"/>
                                        <p:tgtEl>
                                          <p:spTgt spid="10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040"/>
                                        </p:tgtEl>
                                        <p:attrNameLst>
                                          <p:attrName>style.visibility</p:attrName>
                                        </p:attrNameLst>
                                      </p:cBhvr>
                                      <p:to>
                                        <p:strVal val="visible"/>
                                      </p:to>
                                    </p:set>
                                    <p:animEffect transition="in" filter="fade">
                                      <p:cBhvr>
                                        <p:cTn id="31" dur="500"/>
                                        <p:tgtEl>
                                          <p:spTgt spid="10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42"/>
                                        </p:tgtEl>
                                        <p:attrNameLst>
                                          <p:attrName>style.visibility</p:attrName>
                                        </p:attrNameLst>
                                      </p:cBhvr>
                                      <p:to>
                                        <p:strVal val="visible"/>
                                      </p:to>
                                    </p:set>
                                    <p:animEffect transition="in" filter="fade">
                                      <p:cBhvr>
                                        <p:cTn id="39" dur="500"/>
                                        <p:tgtEl>
                                          <p:spTgt spid="10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4"/>
                                        </p:tgtEl>
                                        <p:attrNameLst>
                                          <p:attrName>style.visibility</p:attrName>
                                        </p:attrNameLst>
                                      </p:cBhvr>
                                      <p:to>
                                        <p:strVal val="visible"/>
                                      </p:to>
                                    </p:set>
                                    <p:animEffect transition="in" filter="fade">
                                      <p:cBhvr>
                                        <p:cTn id="47" dur="500"/>
                                        <p:tgtEl>
                                          <p:spTgt spid="104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fade">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500"/>
                                        <p:tgtEl>
                                          <p:spTgt spid="9"/>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fade">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34" grpId="0" animBg="1"/>
      <p:bldP spid="20" grpId="0" animBg="1"/>
      <p:bldP spid="19" grpId="0" animBg="1"/>
      <p:bldP spid="35" grpId="0" animBg="1"/>
      <p:bldP spid="4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849365"/>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2.1 Perception Process</a:t>
            </a:r>
            <a:endParaRPr lang="en-US" sz="16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378" y="1622556"/>
            <a:ext cx="5597798" cy="3358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6" name="Rectangle 15"/>
          <p:cNvSpPr/>
          <p:nvPr/>
        </p:nvSpPr>
        <p:spPr>
          <a:xfrm>
            <a:off x="179512" y="2132857"/>
            <a:ext cx="3528392" cy="28483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2282" y="4454024"/>
            <a:ext cx="2160240"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Similarity</a:t>
            </a:r>
            <a:endParaRPr lang="en-US" sz="3600" dirty="0"/>
          </a:p>
        </p:txBody>
      </p:sp>
      <p:sp>
        <p:nvSpPr>
          <p:cNvPr id="21" name="Rectangle 20"/>
          <p:cNvSpPr/>
          <p:nvPr/>
        </p:nvSpPr>
        <p:spPr>
          <a:xfrm>
            <a:off x="6440239" y="2249395"/>
            <a:ext cx="2247225"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Difference</a:t>
            </a:r>
            <a:endParaRPr lang="en-US" sz="3600" dirty="0"/>
          </a:p>
        </p:txBody>
      </p:sp>
      <p:sp>
        <p:nvSpPr>
          <p:cNvPr id="22" name="Rectangle 21"/>
          <p:cNvSpPr/>
          <p:nvPr/>
        </p:nvSpPr>
        <p:spPr>
          <a:xfrm>
            <a:off x="1511287" y="1717721"/>
            <a:ext cx="3528392" cy="1215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967631" y="2249396"/>
            <a:ext cx="2016224"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Proximity</a:t>
            </a:r>
            <a:endParaRPr lang="en-US" sz="3600" dirty="0"/>
          </a:p>
        </p:txBody>
      </p:sp>
      <p:cxnSp>
        <p:nvCxnSpPr>
          <p:cNvPr id="3" name="Straight Arrow Connector 2"/>
          <p:cNvCxnSpPr/>
          <p:nvPr/>
        </p:nvCxnSpPr>
        <p:spPr>
          <a:xfrm flipH="1" flipV="1">
            <a:off x="2911847" y="3013864"/>
            <a:ext cx="1224136" cy="72008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623815" y="3949968"/>
            <a:ext cx="1512168" cy="792088"/>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21" idx="1"/>
          </p:cNvCxnSpPr>
          <p:nvPr/>
        </p:nvCxnSpPr>
        <p:spPr>
          <a:xfrm flipV="1">
            <a:off x="5504135" y="2933472"/>
            <a:ext cx="936104" cy="80047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296224" y="4454023"/>
            <a:ext cx="2391240"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Punctuality</a:t>
            </a:r>
            <a:endParaRPr lang="en-US" sz="3600" dirty="0"/>
          </a:p>
        </p:txBody>
      </p:sp>
      <p:cxnSp>
        <p:nvCxnSpPr>
          <p:cNvPr id="13" name="Straight Arrow Connector 12"/>
          <p:cNvCxnSpPr/>
          <p:nvPr/>
        </p:nvCxnSpPr>
        <p:spPr>
          <a:xfrm>
            <a:off x="5504135" y="3949968"/>
            <a:ext cx="1296144" cy="86409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827584" y="2204864"/>
            <a:ext cx="2260600" cy="1816100"/>
          </a:xfrm>
          <a:prstGeom prst="rect">
            <a:avLst/>
          </a:prstGeom>
        </p:spPr>
      </p:pic>
      <p:pic>
        <p:nvPicPr>
          <p:cNvPr id="7" name="Picture 6"/>
          <p:cNvPicPr>
            <a:picLocks noChangeAspect="1"/>
          </p:cNvPicPr>
          <p:nvPr/>
        </p:nvPicPr>
        <p:blipFill>
          <a:blip r:embed="rId4"/>
          <a:stretch>
            <a:fillRect/>
          </a:stretch>
        </p:blipFill>
        <p:spPr>
          <a:xfrm>
            <a:off x="827584" y="4149080"/>
            <a:ext cx="2376264" cy="1800200"/>
          </a:xfrm>
          <a:prstGeom prst="rect">
            <a:avLst/>
          </a:prstGeom>
        </p:spPr>
      </p:pic>
      <p:pic>
        <p:nvPicPr>
          <p:cNvPr id="9" name="Picture 8"/>
          <p:cNvPicPr>
            <a:picLocks noChangeAspect="1"/>
          </p:cNvPicPr>
          <p:nvPr/>
        </p:nvPicPr>
        <p:blipFill>
          <a:blip r:embed="rId5"/>
          <a:stretch>
            <a:fillRect/>
          </a:stretch>
        </p:blipFill>
        <p:spPr>
          <a:xfrm>
            <a:off x="6372200" y="2132856"/>
            <a:ext cx="2486008" cy="1728192"/>
          </a:xfrm>
          <a:prstGeom prst="rect">
            <a:avLst/>
          </a:prstGeom>
        </p:spPr>
      </p:pic>
      <p:pic>
        <p:nvPicPr>
          <p:cNvPr id="11" name="Picture 10"/>
          <p:cNvPicPr>
            <a:picLocks noChangeAspect="1"/>
          </p:cNvPicPr>
          <p:nvPr/>
        </p:nvPicPr>
        <p:blipFill>
          <a:blip r:embed="rId6"/>
          <a:stretch>
            <a:fillRect/>
          </a:stretch>
        </p:blipFill>
        <p:spPr>
          <a:xfrm>
            <a:off x="6156176" y="4149080"/>
            <a:ext cx="2664296" cy="1800200"/>
          </a:xfrm>
          <a:prstGeom prst="rect">
            <a:avLst/>
          </a:prstGeom>
        </p:spPr>
      </p:pic>
    </p:spTree>
    <p:extLst>
      <p:ext uri="{BB962C8B-B14F-4D97-AF65-F5344CB8AC3E}">
        <p14:creationId xmlns:p14="http://schemas.microsoft.com/office/powerpoint/2010/main" val="14357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fad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1" grpId="0" animBg="1"/>
      <p:bldP spid="22" grpId="0" animBg="1"/>
      <p:bldP spid="1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849365"/>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2.1 Perception Process</a:t>
            </a:r>
            <a:endParaRPr lang="en-US" sz="1600" b="1" dirty="0">
              <a:solidFill>
                <a:schemeClr val="bg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378" y="1622556"/>
            <a:ext cx="5597798" cy="33586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3059832" y="1556792"/>
            <a:ext cx="3312368" cy="3744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99592" y="1556792"/>
            <a:ext cx="2457685" cy="16561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860032" y="1924313"/>
            <a:ext cx="2391240"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Schemata</a:t>
            </a:r>
            <a:endParaRPr lang="en-US" sz="3600" dirty="0"/>
          </a:p>
        </p:txBody>
      </p:sp>
      <p:cxnSp>
        <p:nvCxnSpPr>
          <p:cNvPr id="12" name="Straight Arrow Connector 11"/>
          <p:cNvCxnSpPr/>
          <p:nvPr/>
        </p:nvCxnSpPr>
        <p:spPr>
          <a:xfrm flipV="1">
            <a:off x="2771800" y="2708920"/>
            <a:ext cx="2160240" cy="1224136"/>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7" name="spud1.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779912" y="3356992"/>
            <a:ext cx="4928095" cy="2808312"/>
          </a:xfrm>
          <a:prstGeom prst="rect">
            <a:avLst/>
          </a:prstGeom>
        </p:spPr>
      </p:pic>
      <p:pic>
        <p:nvPicPr>
          <p:cNvPr id="8" name="Picture 7"/>
          <p:cNvPicPr>
            <a:picLocks noChangeAspect="1"/>
          </p:cNvPicPr>
          <p:nvPr/>
        </p:nvPicPr>
        <p:blipFill>
          <a:blip r:embed="rId6"/>
          <a:stretch>
            <a:fillRect/>
          </a:stretch>
        </p:blipFill>
        <p:spPr>
          <a:xfrm>
            <a:off x="3779912" y="3356992"/>
            <a:ext cx="4968552" cy="2808312"/>
          </a:xfrm>
          <a:prstGeom prst="rect">
            <a:avLst/>
          </a:prstGeom>
        </p:spPr>
      </p:pic>
    </p:spTree>
    <p:extLst>
      <p:ext uri="{BB962C8B-B14F-4D97-AF65-F5344CB8AC3E}">
        <p14:creationId xmlns:p14="http://schemas.microsoft.com/office/powerpoint/2010/main" val="375019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md type="call" cmd="stop">
                                      <p:cBhvr>
                                        <p:cTn id="32" dur="1">
                                          <p:stCondLst>
                                            <p:cond delay="499"/>
                                          </p:stCondLst>
                                        </p:cTn>
                                        <p:tgtEl>
                                          <p:spTgt spid="7"/>
                                        </p:tgtEl>
                                      </p:cBhvr>
                                    </p:cmd>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7"/>
                    </p:tgtEl>
                  </p:cond>
                </p:stCondLst>
                <p:endSync evt="end" delay="0">
                  <p:rtn val="all"/>
                </p:endSync>
                <p:childTnLst>
                  <p:par>
                    <p:cTn id="39" fill="hold">
                      <p:stCondLst>
                        <p:cond delay="0"/>
                      </p:stCondLst>
                      <p:childTnLst>
                        <p:par>
                          <p:cTn id="40" fill="hold">
                            <p:stCondLst>
                              <p:cond delay="0"/>
                            </p:stCondLst>
                            <p:childTnLst>
                              <p:par>
                                <p:cTn id="41" presetID="2" presetClass="mediacall" presetSubtype="0" fill="hold" nodeType="clickEffect">
                                  <p:stCondLst>
                                    <p:cond delay="0"/>
                                  </p:stCondLst>
                                  <p:childTnLst>
                                    <p:cmd type="call" cmd="togglePause">
                                      <p:cBhvr>
                                        <p:cTn id="42" dur="1" fill="hold"/>
                                        <p:tgtEl>
                                          <p:spTgt spid="7"/>
                                        </p:tgtEl>
                                      </p:cBhvr>
                                    </p:cmd>
                                  </p:childTnLst>
                                </p:cTn>
                              </p:par>
                            </p:childTnLst>
                          </p:cTn>
                        </p:par>
                      </p:childTnLst>
                    </p:cTn>
                  </p:par>
                </p:childTnLst>
              </p:cTn>
              <p:nextCondLst>
                <p:cond evt="onClick" delay="0">
                  <p:tgtEl>
                    <p:spTgt spid="7"/>
                  </p:tgtEl>
                </p:cond>
              </p:nextCondLst>
            </p:seq>
            <p:video>
              <p:cMediaNode vol="80000">
                <p:cTn id="43" fill="hold" display="0">
                  <p:stCondLst>
                    <p:cond delay="indefinite"/>
                  </p:stCondLst>
                </p:cTn>
                <p:tgtEl>
                  <p:spTgt spid="7"/>
                </p:tgtEl>
              </p:cMediaNode>
            </p:video>
          </p:childTnLst>
        </p:cTn>
      </p:par>
    </p:tnLst>
    <p:bldLst>
      <p:bldP spid="2" grpId="0" animBg="1"/>
      <p:bldP spid="6"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849365"/>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2.1 Perception Process</a:t>
            </a:r>
            <a:endParaRPr lang="en-US" sz="1600" b="1" dirty="0">
              <a:solidFill>
                <a:schemeClr val="bg1"/>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705337612"/>
              </p:ext>
            </p:extLst>
          </p:nvPr>
        </p:nvGraphicFramePr>
        <p:xfrm>
          <a:off x="467543" y="1556792"/>
          <a:ext cx="8064896" cy="4302760"/>
        </p:xfrm>
        <a:graphic>
          <a:graphicData uri="http://schemas.openxmlformats.org/drawingml/2006/table">
            <a:tbl>
              <a:tblPr firstRow="1" bandRow="1">
                <a:tableStyleId>{69012ECD-51FC-41F1-AA8D-1B2483CD663E}</a:tableStyleId>
              </a:tblPr>
              <a:tblGrid>
                <a:gridCol w="632553">
                  <a:extLst>
                    <a:ext uri="{9D8B030D-6E8A-4147-A177-3AD203B41FA5}">
                      <a16:colId xmlns:a16="http://schemas.microsoft.com/office/drawing/2014/main" val="20000"/>
                    </a:ext>
                  </a:extLst>
                </a:gridCol>
                <a:gridCol w="7432343">
                  <a:extLst>
                    <a:ext uri="{9D8B030D-6E8A-4147-A177-3AD203B41FA5}">
                      <a16:colId xmlns:a16="http://schemas.microsoft.com/office/drawing/2014/main" val="20001"/>
                    </a:ext>
                  </a:extLst>
                </a:gridCol>
              </a:tblGrid>
              <a:tr h="370840">
                <a:tc gridSpan="2">
                  <a:txBody>
                    <a:bodyPr/>
                    <a:lstStyle/>
                    <a:p>
                      <a:pPr algn="l"/>
                      <a:r>
                        <a:rPr lang="en-US" sz="1600" dirty="0" smtClean="0"/>
                        <a:t>Exercises</a:t>
                      </a:r>
                      <a:endParaRPr lang="en-US" sz="16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600" dirty="0" smtClean="0"/>
                        <a:t>1.</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Take a moment to look around wherever you are right now. Take in the perceptual field around you. What is salient for you in this moment and why? Explain the degree of salience using the three reasons for salience discussed in this section.</a:t>
                      </a:r>
                    </a:p>
                    <a:p>
                      <a:endParaRPr lang="en-US" sz="1600" baseline="0" dirty="0" smtClean="0"/>
                    </a:p>
                  </a:txBody>
                  <a:tcPr/>
                </a:tc>
                <a:extLst>
                  <a:ext uri="{0D108BD9-81ED-4DB2-BD59-A6C34878D82A}">
                    <a16:rowId xmlns:a16="http://schemas.microsoft.com/office/drawing/2014/main" val="10001"/>
                  </a:ext>
                </a:extLst>
              </a:tr>
              <a:tr h="370840">
                <a:tc>
                  <a:txBody>
                    <a:bodyPr/>
                    <a:lstStyle/>
                    <a:p>
                      <a:r>
                        <a:rPr lang="en-US" sz="1600" dirty="0" smtClean="0"/>
                        <a:t>2.</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As we organize information (sensory information, objects, and people) we simplify and categorize information into patterns. Identify some cases in which this aspect of the perception process is beneficial. Identify some cases in which it could be harmful or negative.</a:t>
                      </a:r>
                    </a:p>
                    <a:p>
                      <a:endParaRPr lang="en-US" sz="1600" baseline="0" dirty="0" smtClean="0"/>
                    </a:p>
                  </a:txBody>
                  <a:tcPr/>
                </a:tc>
                <a:extLst>
                  <a:ext uri="{0D108BD9-81ED-4DB2-BD59-A6C34878D82A}">
                    <a16:rowId xmlns:a16="http://schemas.microsoft.com/office/drawing/2014/main" val="10002"/>
                  </a:ext>
                </a:extLst>
              </a:tr>
              <a:tr h="370840">
                <a:tc>
                  <a:txBody>
                    <a:bodyPr/>
                    <a:lstStyle/>
                    <a:p>
                      <a:r>
                        <a:rPr lang="en-US" sz="1600" dirty="0" smtClean="0"/>
                        <a:t>3.</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Getting integrated: Think about some of the schemata you have that help you make sense of the world around you. For each of the following contexts—academic, professional, personal, and civic—identify a schema that you commonly rely on or think you will rely on. For each schema you identified note a few ways that it has already been challenged or may be challenged in the future.</a:t>
                      </a:r>
                    </a:p>
                    <a:p>
                      <a:endParaRPr lang="en-US" sz="1600" baseline="0" dirty="0" smtClean="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662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388341" y="766609"/>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t>2.2 Perceiving Others</a:t>
            </a:r>
            <a:endParaRPr lang="en-US" sz="3200" b="1" dirty="0"/>
          </a:p>
        </p:txBody>
      </p:sp>
      <p:graphicFrame>
        <p:nvGraphicFramePr>
          <p:cNvPr id="6" name="Table 5"/>
          <p:cNvGraphicFramePr>
            <a:graphicFrameLocks noGrp="1"/>
          </p:cNvGraphicFramePr>
          <p:nvPr>
            <p:extLst>
              <p:ext uri="{D42A27DB-BD31-4B8C-83A1-F6EECF244321}">
                <p14:modId xmlns:p14="http://schemas.microsoft.com/office/powerpoint/2010/main" val="1225939607"/>
              </p:ext>
            </p:extLst>
          </p:nvPr>
        </p:nvGraphicFramePr>
        <p:xfrm>
          <a:off x="1403648" y="2132856"/>
          <a:ext cx="6096000" cy="3566160"/>
        </p:xfrm>
        <a:graphic>
          <a:graphicData uri="http://schemas.openxmlformats.org/drawingml/2006/table">
            <a:tbl>
              <a:tblPr firstRow="1" bandRow="1">
                <a:tableStyleId>{69012ECD-51FC-41F1-AA8D-1B2483CD663E}</a:tableStyleId>
              </a:tblPr>
              <a:tblGrid>
                <a:gridCol w="478127">
                  <a:extLst>
                    <a:ext uri="{9D8B030D-6E8A-4147-A177-3AD203B41FA5}">
                      <a16:colId xmlns:a16="http://schemas.microsoft.com/office/drawing/2014/main" val="20000"/>
                    </a:ext>
                  </a:extLst>
                </a:gridCol>
                <a:gridCol w="5617873">
                  <a:extLst>
                    <a:ext uri="{9D8B030D-6E8A-4147-A177-3AD203B41FA5}">
                      <a16:colId xmlns:a16="http://schemas.microsoft.com/office/drawing/2014/main" val="20001"/>
                    </a:ext>
                  </a:extLst>
                </a:gridCol>
              </a:tblGrid>
              <a:tr h="370840">
                <a:tc gridSpan="2">
                  <a:txBody>
                    <a:bodyPr/>
                    <a:lstStyle/>
                    <a:p>
                      <a:pPr algn="ctr"/>
                      <a:r>
                        <a:rPr lang="en-US" sz="2400" dirty="0" smtClean="0"/>
                        <a:t>LEARNING</a:t>
                      </a:r>
                      <a:r>
                        <a:rPr lang="en-US" sz="2400" baseline="0" dirty="0" smtClean="0"/>
                        <a:t> OBJECTIVES</a:t>
                      </a:r>
                      <a:endParaRPr lang="en-US" sz="2400"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400" dirty="0" smtClean="0"/>
                        <a:t>1.</a:t>
                      </a:r>
                      <a:endParaRPr lang="en-US" sz="2400" dirty="0"/>
                    </a:p>
                  </a:txBody>
                  <a:tcPr/>
                </a:tc>
                <a:tc>
                  <a:txBody>
                    <a:bodyPr/>
                    <a:lstStyle/>
                    <a:p>
                      <a:r>
                        <a:rPr lang="en-US" sz="2400" baseline="0" dirty="0" smtClean="0"/>
                        <a:t>Internal and External Attributions</a:t>
                      </a:r>
                    </a:p>
                  </a:txBody>
                  <a:tcPr/>
                </a:tc>
                <a:extLst>
                  <a:ext uri="{0D108BD9-81ED-4DB2-BD59-A6C34878D82A}">
                    <a16:rowId xmlns:a16="http://schemas.microsoft.com/office/drawing/2014/main" val="10001"/>
                  </a:ext>
                </a:extLst>
              </a:tr>
              <a:tr h="370840">
                <a:tc>
                  <a:txBody>
                    <a:bodyPr/>
                    <a:lstStyle/>
                    <a:p>
                      <a:r>
                        <a:rPr lang="en-US" sz="2400" dirty="0" smtClean="0"/>
                        <a:t>2.</a:t>
                      </a:r>
                      <a:endParaRPr lang="en-US" sz="2400" dirty="0"/>
                    </a:p>
                  </a:txBody>
                  <a:tcPr/>
                </a:tc>
                <a:tc>
                  <a:txBody>
                    <a:bodyPr/>
                    <a:lstStyle/>
                    <a:p>
                      <a:r>
                        <a:rPr lang="en-US" sz="2400" baseline="0" dirty="0" smtClean="0"/>
                        <a:t>Perceptual Errors – Fundamental Attribution Error &amp; Self-Serving Bias</a:t>
                      </a:r>
                    </a:p>
                  </a:txBody>
                  <a:tcPr/>
                </a:tc>
                <a:extLst>
                  <a:ext uri="{0D108BD9-81ED-4DB2-BD59-A6C34878D82A}">
                    <a16:rowId xmlns:a16="http://schemas.microsoft.com/office/drawing/2014/main" val="10002"/>
                  </a:ext>
                </a:extLst>
              </a:tr>
              <a:tr h="370840">
                <a:tc>
                  <a:txBody>
                    <a:bodyPr/>
                    <a:lstStyle/>
                    <a:p>
                      <a:r>
                        <a:rPr lang="en-US" sz="2400" dirty="0" smtClean="0"/>
                        <a:t>3.</a:t>
                      </a:r>
                      <a:endParaRPr lang="en-US" sz="2400" dirty="0"/>
                    </a:p>
                  </a:txBody>
                  <a:tcPr/>
                </a:tc>
                <a:tc>
                  <a:txBody>
                    <a:bodyPr/>
                    <a:lstStyle/>
                    <a:p>
                      <a:r>
                        <a:rPr lang="en-US" sz="2400" baseline="0" dirty="0" smtClean="0"/>
                        <a:t>Primacy and </a:t>
                      </a:r>
                      <a:r>
                        <a:rPr lang="en-US" sz="2400" baseline="0" dirty="0" err="1" smtClean="0"/>
                        <a:t>Recency</a:t>
                      </a:r>
                      <a:endParaRPr lang="en-US" sz="2400" baseline="0" dirty="0" smtClean="0"/>
                    </a:p>
                  </a:txBody>
                  <a:tcPr/>
                </a:tc>
                <a:extLst>
                  <a:ext uri="{0D108BD9-81ED-4DB2-BD59-A6C34878D82A}">
                    <a16:rowId xmlns:a16="http://schemas.microsoft.com/office/drawing/2014/main" val="10003"/>
                  </a:ext>
                </a:extLst>
              </a:tr>
              <a:tr h="370840">
                <a:tc>
                  <a:txBody>
                    <a:bodyPr/>
                    <a:lstStyle/>
                    <a:p>
                      <a:r>
                        <a:rPr lang="en-US" sz="2400" dirty="0" smtClean="0"/>
                        <a:t>4.</a:t>
                      </a:r>
                      <a:endParaRPr lang="en-US" sz="2400" dirty="0"/>
                    </a:p>
                  </a:txBody>
                  <a:tcPr/>
                </a:tc>
                <a:tc>
                  <a:txBody>
                    <a:bodyPr/>
                    <a:lstStyle/>
                    <a:p>
                      <a:r>
                        <a:rPr lang="en-US" sz="2400" baseline="0" dirty="0" smtClean="0"/>
                        <a:t>Physical and Environmental</a:t>
                      </a:r>
                    </a:p>
                  </a:txBody>
                  <a:tcPr/>
                </a:tc>
                <a:extLst>
                  <a:ext uri="{0D108BD9-81ED-4DB2-BD59-A6C34878D82A}">
                    <a16:rowId xmlns:a16="http://schemas.microsoft.com/office/drawing/2014/main" val="10004"/>
                  </a:ext>
                </a:extLst>
              </a:tr>
              <a:tr h="370840">
                <a:tc>
                  <a:txBody>
                    <a:bodyPr/>
                    <a:lstStyle/>
                    <a:p>
                      <a:r>
                        <a:rPr lang="en-US" sz="2400" dirty="0" smtClean="0"/>
                        <a:t>5.</a:t>
                      </a:r>
                      <a:endParaRPr lang="en-US" sz="2400" dirty="0"/>
                    </a:p>
                  </a:txBody>
                  <a:tcPr/>
                </a:tc>
                <a:tc>
                  <a:txBody>
                    <a:bodyPr/>
                    <a:lstStyle/>
                    <a:p>
                      <a:r>
                        <a:rPr lang="en-US" sz="2400" baseline="0" dirty="0" smtClean="0"/>
                        <a:t>Horn and Halo Effects</a:t>
                      </a:r>
                    </a:p>
                  </a:txBody>
                  <a:tcPr/>
                </a:tc>
                <a:extLst>
                  <a:ext uri="{0D108BD9-81ED-4DB2-BD59-A6C34878D82A}">
                    <a16:rowId xmlns:a16="http://schemas.microsoft.com/office/drawing/2014/main" val="10005"/>
                  </a:ext>
                </a:extLst>
              </a:tr>
              <a:tr h="370840">
                <a:tc>
                  <a:txBody>
                    <a:bodyPr/>
                    <a:lstStyle/>
                    <a:p>
                      <a:r>
                        <a:rPr lang="en-US" sz="2400" dirty="0" smtClean="0"/>
                        <a:t>6.</a:t>
                      </a:r>
                      <a:endParaRPr lang="en-US" sz="2400" dirty="0"/>
                    </a:p>
                  </a:txBody>
                  <a:tcPr/>
                </a:tc>
                <a:tc>
                  <a:txBody>
                    <a:bodyPr/>
                    <a:lstStyle/>
                    <a:p>
                      <a:r>
                        <a:rPr lang="en-US" sz="2400" baseline="0" dirty="0" smtClean="0"/>
                        <a:t>Culture and Personality</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2551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606373"/>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2.2 Perceiving Others</a:t>
            </a:r>
            <a:endParaRPr lang="en-US" sz="1600" b="1" dirty="0">
              <a:solidFill>
                <a:schemeClr val="bg1"/>
              </a:solidFill>
            </a:endParaRPr>
          </a:p>
        </p:txBody>
      </p:sp>
      <p:sp>
        <p:nvSpPr>
          <p:cNvPr id="6" name="Rectangle 5"/>
          <p:cNvSpPr/>
          <p:nvPr/>
        </p:nvSpPr>
        <p:spPr>
          <a:xfrm>
            <a:off x="242521" y="3573014"/>
            <a:ext cx="2320449"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Internal</a:t>
            </a:r>
            <a:endParaRPr lang="en-US" sz="3600" dirty="0"/>
          </a:p>
        </p:txBody>
      </p:sp>
      <p:sp>
        <p:nvSpPr>
          <p:cNvPr id="7" name="Rectangle 6"/>
          <p:cNvSpPr/>
          <p:nvPr/>
        </p:nvSpPr>
        <p:spPr>
          <a:xfrm>
            <a:off x="6300192" y="3573013"/>
            <a:ext cx="2551121" cy="1368153"/>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External</a:t>
            </a:r>
            <a:endParaRPr lang="en-US" sz="3600" dirty="0"/>
          </a:p>
        </p:txBody>
      </p:sp>
      <p:sp>
        <p:nvSpPr>
          <p:cNvPr id="8" name="Rectangle 7"/>
          <p:cNvSpPr/>
          <p:nvPr/>
        </p:nvSpPr>
        <p:spPr>
          <a:xfrm>
            <a:off x="2799257" y="1412776"/>
            <a:ext cx="3220298" cy="18722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Attribution</a:t>
            </a:r>
            <a:endParaRPr lang="en-US" sz="3600" dirty="0"/>
          </a:p>
        </p:txBody>
      </p:sp>
      <p:sp>
        <p:nvSpPr>
          <p:cNvPr id="9" name="Cloud Callout 8"/>
          <p:cNvSpPr/>
          <p:nvPr/>
        </p:nvSpPr>
        <p:spPr>
          <a:xfrm>
            <a:off x="6660232" y="964508"/>
            <a:ext cx="2137685" cy="1384372"/>
          </a:xfrm>
          <a:prstGeom prst="cloudCallout">
            <a:avLst>
              <a:gd name="adj1" fmla="val -95372"/>
              <a:gd name="adj2" fmla="val 4484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Why..?</a:t>
            </a:r>
            <a:endParaRPr lang="en-US" b="1" dirty="0"/>
          </a:p>
        </p:txBody>
      </p:sp>
      <p:cxnSp>
        <p:nvCxnSpPr>
          <p:cNvPr id="11" name="Straight Arrow Connector 10"/>
          <p:cNvCxnSpPr/>
          <p:nvPr/>
        </p:nvCxnSpPr>
        <p:spPr>
          <a:xfrm flipH="1">
            <a:off x="1691680" y="2636912"/>
            <a:ext cx="1944217" cy="144016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932040" y="2636912"/>
            <a:ext cx="1944216" cy="1296144"/>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8644" y="3573012"/>
            <a:ext cx="3481525" cy="28095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9899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fade">
                                      <p:cBhvr>
                                        <p:cTn id="3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388340" y="140641"/>
            <a:ext cx="8409577" cy="6448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600" dirty="0" smtClean="0">
                <a:solidFill>
                  <a:schemeClr val="tx1"/>
                </a:solidFill>
              </a:rPr>
              <a:t>Chapter 2 Communication and Perception		</a:t>
            </a:r>
            <a:r>
              <a:rPr lang="en-US" sz="1600" dirty="0">
                <a:solidFill>
                  <a:schemeClr val="tx1"/>
                </a:solidFill>
              </a:rPr>
              <a:t>	</a:t>
            </a:r>
            <a:r>
              <a:rPr lang="en-US" sz="1600" dirty="0" smtClean="0">
                <a:solidFill>
                  <a:schemeClr val="tx1"/>
                </a:solidFill>
              </a:rPr>
              <a:t>   </a:t>
            </a:r>
            <a:r>
              <a:rPr lang="en-US" sz="1600" dirty="0" err="1" smtClean="0">
                <a:solidFill>
                  <a:schemeClr val="tx1"/>
                </a:solidFill>
              </a:rPr>
              <a:t>Keimyung</a:t>
            </a:r>
            <a:r>
              <a:rPr lang="en-US" sz="1600" dirty="0" smtClean="0">
                <a:solidFill>
                  <a:schemeClr val="tx1"/>
                </a:solidFill>
              </a:rPr>
              <a:t> University</a:t>
            </a:r>
            <a:endParaRPr lang="en-US" sz="1600" dirty="0">
              <a:solidFill>
                <a:schemeClr val="tx1"/>
              </a:solidFill>
            </a:endParaRPr>
          </a:p>
        </p:txBody>
      </p:sp>
      <p:sp>
        <p:nvSpPr>
          <p:cNvPr id="5" name="Title 1"/>
          <p:cNvSpPr txBox="1">
            <a:spLocks/>
          </p:cNvSpPr>
          <p:nvPr/>
        </p:nvSpPr>
        <p:spPr>
          <a:xfrm>
            <a:off x="467543" y="606373"/>
            <a:ext cx="2095427" cy="35813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b="1" dirty="0" smtClean="0">
                <a:solidFill>
                  <a:schemeClr val="bg1"/>
                </a:solidFill>
              </a:rPr>
              <a:t>2.2 Perceiving Others</a:t>
            </a:r>
            <a:endParaRPr lang="en-US" sz="1600" b="1" dirty="0">
              <a:solidFill>
                <a:schemeClr val="bg1"/>
              </a:solidFill>
            </a:endParaRPr>
          </a:p>
        </p:txBody>
      </p:sp>
      <p:sp>
        <p:nvSpPr>
          <p:cNvPr id="6" name="Rectangle 5"/>
          <p:cNvSpPr/>
          <p:nvPr/>
        </p:nvSpPr>
        <p:spPr>
          <a:xfrm>
            <a:off x="695056" y="3573013"/>
            <a:ext cx="3494780" cy="9361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Fundamental</a:t>
            </a:r>
            <a:endParaRPr lang="en-US" sz="3600" dirty="0"/>
          </a:p>
        </p:txBody>
      </p:sp>
      <p:sp>
        <p:nvSpPr>
          <p:cNvPr id="7" name="Rectangle 6"/>
          <p:cNvSpPr/>
          <p:nvPr/>
        </p:nvSpPr>
        <p:spPr>
          <a:xfrm>
            <a:off x="4860032" y="3573014"/>
            <a:ext cx="3487225" cy="93610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3600" dirty="0" smtClean="0"/>
              <a:t>Self-serving Bias</a:t>
            </a:r>
            <a:endParaRPr lang="en-US" sz="3600" dirty="0"/>
          </a:p>
        </p:txBody>
      </p:sp>
      <p:sp>
        <p:nvSpPr>
          <p:cNvPr id="8" name="Rectangle 7"/>
          <p:cNvSpPr/>
          <p:nvPr/>
        </p:nvSpPr>
        <p:spPr>
          <a:xfrm>
            <a:off x="2799257" y="1412776"/>
            <a:ext cx="322029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Attribution</a:t>
            </a:r>
            <a:endParaRPr lang="en-US" sz="3600" dirty="0"/>
          </a:p>
        </p:txBody>
      </p:sp>
      <p:sp>
        <p:nvSpPr>
          <p:cNvPr id="9" name="Cloud Callout 8"/>
          <p:cNvSpPr/>
          <p:nvPr/>
        </p:nvSpPr>
        <p:spPr>
          <a:xfrm>
            <a:off x="6444208" y="964508"/>
            <a:ext cx="1284867" cy="952324"/>
          </a:xfrm>
          <a:prstGeom prst="cloudCallout">
            <a:avLst>
              <a:gd name="adj1" fmla="val -129677"/>
              <a:gd name="adj2" fmla="val 3139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smtClean="0"/>
              <a:t>Why..?</a:t>
            </a:r>
            <a:endParaRPr lang="en-US" b="1" dirty="0"/>
          </a:p>
        </p:txBody>
      </p:sp>
      <p:cxnSp>
        <p:nvCxnSpPr>
          <p:cNvPr id="11" name="Straight Arrow Connector 10"/>
          <p:cNvCxnSpPr>
            <a:stCxn id="12" idx="2"/>
          </p:cNvCxnSpPr>
          <p:nvPr/>
        </p:nvCxnSpPr>
        <p:spPr>
          <a:xfrm flipH="1">
            <a:off x="3707904" y="3140968"/>
            <a:ext cx="711605" cy="64807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4499992" y="3140968"/>
            <a:ext cx="720080" cy="648072"/>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819463" y="2492896"/>
            <a:ext cx="3200092"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Perceptual Errors</a:t>
            </a:r>
            <a:endParaRPr lang="en-US" sz="3200" dirty="0"/>
          </a:p>
        </p:txBody>
      </p:sp>
      <p:sp>
        <p:nvSpPr>
          <p:cNvPr id="2" name="Equal 1"/>
          <p:cNvSpPr/>
          <p:nvPr/>
        </p:nvSpPr>
        <p:spPr>
          <a:xfrm rot="5400000">
            <a:off x="4283968" y="1988840"/>
            <a:ext cx="432048" cy="576064"/>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056" y="4581128"/>
            <a:ext cx="3516904" cy="18722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581128"/>
            <a:ext cx="3487225" cy="187220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98244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75"/>
                                        </p:tgtEl>
                                        <p:attrNameLst>
                                          <p:attrName>style.visibility</p:attrName>
                                        </p:attrNameLst>
                                      </p:cBhvr>
                                      <p:to>
                                        <p:strVal val="visible"/>
                                      </p:to>
                                    </p:set>
                                    <p:animEffect transition="in" filter="fade">
                                      <p:cBhvr>
                                        <p:cTn id="33" dur="500"/>
                                        <p:tgtEl>
                                          <p:spTgt spid="307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076"/>
                                        </p:tgtEl>
                                        <p:attrNameLst>
                                          <p:attrName>style.visibility</p:attrName>
                                        </p:attrNameLst>
                                      </p:cBhvr>
                                      <p:to>
                                        <p:strVal val="visible"/>
                                      </p:to>
                                    </p:set>
                                    <p:animEffect transition="in" filter="fade">
                                      <p:cBhvr>
                                        <p:cTn id="46"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2"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998</Words>
  <Application>Microsoft Office PowerPoint</Application>
  <PresentationFormat>On-screen Show (4:3)</PresentationFormat>
  <Paragraphs>165</Paragraphs>
  <Slides>20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사용자</cp:lastModifiedBy>
  <cp:revision>25</cp:revision>
  <dcterms:created xsi:type="dcterms:W3CDTF">2015-07-11T01:15:44Z</dcterms:created>
  <dcterms:modified xsi:type="dcterms:W3CDTF">2021-12-09T02:46:53Z</dcterms:modified>
</cp:coreProperties>
</file>